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1"/>
    <p:sldMasterId id="2147483711" r:id="rId2"/>
  </p:sldMasterIdLst>
  <p:notesMasterIdLst>
    <p:notesMasterId r:id="rId4"/>
  </p:notesMasterIdLst>
  <p:sldIdLst>
    <p:sldId id="258" r:id="rId3"/>
  </p:sldIdLst>
  <p:sldSz cx="15119350" cy="10691813"/>
  <p:notesSz cx="7104063" cy="10234613"/>
  <p:defaultTextStyle>
    <a:defPPr>
      <a:defRPr lang="en-US"/>
    </a:defPPr>
    <a:lvl1pPr marL="0" algn="l" defTabSz="737436" rtl="0" eaLnBrk="1" latinLnBrk="0" hangingPunct="1">
      <a:defRPr sz="2903" kern="1200">
        <a:solidFill>
          <a:schemeClr val="tx1"/>
        </a:solidFill>
        <a:latin typeface="+mn-lt"/>
        <a:ea typeface="+mn-ea"/>
        <a:cs typeface="+mn-cs"/>
      </a:defRPr>
    </a:lvl1pPr>
    <a:lvl2pPr marL="737436" algn="l" defTabSz="737436" rtl="0" eaLnBrk="1" latinLnBrk="0" hangingPunct="1">
      <a:defRPr sz="2903" kern="1200">
        <a:solidFill>
          <a:schemeClr val="tx1"/>
        </a:solidFill>
        <a:latin typeface="+mn-lt"/>
        <a:ea typeface="+mn-ea"/>
        <a:cs typeface="+mn-cs"/>
      </a:defRPr>
    </a:lvl2pPr>
    <a:lvl3pPr marL="1474872" algn="l" defTabSz="737436" rtl="0" eaLnBrk="1" latinLnBrk="0" hangingPunct="1">
      <a:defRPr sz="2903" kern="1200">
        <a:solidFill>
          <a:schemeClr val="tx1"/>
        </a:solidFill>
        <a:latin typeface="+mn-lt"/>
        <a:ea typeface="+mn-ea"/>
        <a:cs typeface="+mn-cs"/>
      </a:defRPr>
    </a:lvl3pPr>
    <a:lvl4pPr marL="2212309" algn="l" defTabSz="737436" rtl="0" eaLnBrk="1" latinLnBrk="0" hangingPunct="1">
      <a:defRPr sz="2903" kern="1200">
        <a:solidFill>
          <a:schemeClr val="tx1"/>
        </a:solidFill>
        <a:latin typeface="+mn-lt"/>
        <a:ea typeface="+mn-ea"/>
        <a:cs typeface="+mn-cs"/>
      </a:defRPr>
    </a:lvl4pPr>
    <a:lvl5pPr marL="2949745" algn="l" defTabSz="737436" rtl="0" eaLnBrk="1" latinLnBrk="0" hangingPunct="1">
      <a:defRPr sz="2903" kern="1200">
        <a:solidFill>
          <a:schemeClr val="tx1"/>
        </a:solidFill>
        <a:latin typeface="+mn-lt"/>
        <a:ea typeface="+mn-ea"/>
        <a:cs typeface="+mn-cs"/>
      </a:defRPr>
    </a:lvl5pPr>
    <a:lvl6pPr marL="3687181" algn="l" defTabSz="737436" rtl="0" eaLnBrk="1" latinLnBrk="0" hangingPunct="1">
      <a:defRPr sz="2903" kern="1200">
        <a:solidFill>
          <a:schemeClr val="tx1"/>
        </a:solidFill>
        <a:latin typeface="+mn-lt"/>
        <a:ea typeface="+mn-ea"/>
        <a:cs typeface="+mn-cs"/>
      </a:defRPr>
    </a:lvl6pPr>
    <a:lvl7pPr marL="4424617" algn="l" defTabSz="737436" rtl="0" eaLnBrk="1" latinLnBrk="0" hangingPunct="1">
      <a:defRPr sz="2903" kern="1200">
        <a:solidFill>
          <a:schemeClr val="tx1"/>
        </a:solidFill>
        <a:latin typeface="+mn-lt"/>
        <a:ea typeface="+mn-ea"/>
        <a:cs typeface="+mn-cs"/>
      </a:defRPr>
    </a:lvl7pPr>
    <a:lvl8pPr marL="5162053" algn="l" defTabSz="737436" rtl="0" eaLnBrk="1" latinLnBrk="0" hangingPunct="1">
      <a:defRPr sz="2903" kern="1200">
        <a:solidFill>
          <a:schemeClr val="tx1"/>
        </a:solidFill>
        <a:latin typeface="+mn-lt"/>
        <a:ea typeface="+mn-ea"/>
        <a:cs typeface="+mn-cs"/>
      </a:defRPr>
    </a:lvl8pPr>
    <a:lvl9pPr marL="5899489" algn="l" defTabSz="737436" rtl="0" eaLnBrk="1" latinLnBrk="0" hangingPunct="1">
      <a:defRPr sz="290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4762" userDrawn="1">
          <p15:clr>
            <a:srgbClr val="A4A3A4"/>
          </p15:clr>
        </p15:guide>
        <p15:guide id="3" pos="914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69C570-3517-50F7-C6F3-D43A5EEBA82D}" name="日比 大" initials="大日" userId="S::201107@tokyo-cci.or.jp::20bdd422-d79e-40a6-9d83-814cb402091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514"/>
    <a:srgbClr val="EEF1FA"/>
    <a:srgbClr val="0D357F"/>
    <a:srgbClr val="F0ED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2" autoAdjust="0"/>
    <p:restoredTop sz="94118" autoAdjust="0"/>
  </p:normalViewPr>
  <p:slideViewPr>
    <p:cSldViewPr snapToGrid="0" snapToObjects="1">
      <p:cViewPr varScale="1">
        <p:scale>
          <a:sx n="43" d="100"/>
          <a:sy n="43" d="100"/>
        </p:scale>
        <p:origin x="1076" y="76"/>
      </p:cViewPr>
      <p:guideLst>
        <p:guide orient="horz" pos="3367"/>
        <p:guide pos="4762"/>
        <p:guide pos="9146"/>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0"/>
    </p:cViewPr>
  </p:sorterViewPr>
  <p:notesViewPr>
    <p:cSldViewPr snapToGrid="0" snapToObjects="1">
      <p:cViewPr varScale="1">
        <p:scale>
          <a:sx n="153" d="100"/>
          <a:sy n="153" d="100"/>
        </p:scale>
        <p:origin x="372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3078427" cy="513508"/>
          </a:xfrm>
          <a:prstGeom prst="rect">
            <a:avLst/>
          </a:prstGeom>
        </p:spPr>
        <p:txBody>
          <a:bodyPr vert="horz" lIns="99043" tIns="49523" rIns="99043" bIns="49523"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1" y="2"/>
            <a:ext cx="3078427" cy="513508"/>
          </a:xfrm>
          <a:prstGeom prst="rect">
            <a:avLst/>
          </a:prstGeom>
        </p:spPr>
        <p:txBody>
          <a:bodyPr vert="horz" lIns="99043" tIns="49523" rIns="99043" bIns="49523" rtlCol="0"/>
          <a:lstStyle>
            <a:lvl1pPr algn="r">
              <a:defRPr sz="1300"/>
            </a:lvl1pPr>
          </a:lstStyle>
          <a:p>
            <a:fld id="{EFDF23AA-BDED-6748-8FB1-D76B428F0567}" type="datetimeFigureOut">
              <a:rPr kumimoji="1" lang="ja-JP" altLang="en-US" smtClean="0"/>
              <a:t>2025/8/13</a:t>
            </a:fld>
            <a:endParaRPr kumimoji="1" lang="ja-JP" altLang="en-US"/>
          </a:p>
        </p:txBody>
      </p:sp>
      <p:sp>
        <p:nvSpPr>
          <p:cNvPr id="4" name="スライド イメージ プレースホルダー 3"/>
          <p:cNvSpPr>
            <a:spLocks noGrp="1" noRot="1" noChangeAspect="1"/>
          </p:cNvSpPr>
          <p:nvPr>
            <p:ph type="sldImg" idx="2"/>
          </p:nvPr>
        </p:nvSpPr>
        <p:spPr>
          <a:xfrm>
            <a:off x="1108075" y="1277938"/>
            <a:ext cx="4887913" cy="3455987"/>
          </a:xfrm>
          <a:prstGeom prst="rect">
            <a:avLst/>
          </a:prstGeom>
          <a:noFill/>
          <a:ln w="12700">
            <a:solidFill>
              <a:prstClr val="black"/>
            </a:solidFill>
          </a:ln>
        </p:spPr>
        <p:txBody>
          <a:bodyPr vert="horz" lIns="99043" tIns="49523" rIns="99043" bIns="49523" rtlCol="0" anchor="ctr"/>
          <a:lstStyle/>
          <a:p>
            <a:endParaRPr lang="ja-JP" altLang="en-US"/>
          </a:p>
        </p:txBody>
      </p:sp>
      <p:sp>
        <p:nvSpPr>
          <p:cNvPr id="5" name="ノート プレースホルダー 4"/>
          <p:cNvSpPr>
            <a:spLocks noGrp="1"/>
          </p:cNvSpPr>
          <p:nvPr>
            <p:ph type="body" sz="quarter" idx="3"/>
          </p:nvPr>
        </p:nvSpPr>
        <p:spPr>
          <a:xfrm>
            <a:off x="710407" y="4925407"/>
            <a:ext cx="5683250" cy="4029880"/>
          </a:xfrm>
          <a:prstGeom prst="rect">
            <a:avLst/>
          </a:prstGeom>
        </p:spPr>
        <p:txBody>
          <a:bodyPr vert="horz" lIns="99043" tIns="49523" rIns="99043" bIns="4952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09"/>
            <a:ext cx="3078427" cy="513506"/>
          </a:xfrm>
          <a:prstGeom prst="rect">
            <a:avLst/>
          </a:prstGeom>
        </p:spPr>
        <p:txBody>
          <a:bodyPr vert="horz" lIns="99043" tIns="49523" rIns="99043" bIns="4952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1" y="9721109"/>
            <a:ext cx="3078427" cy="513506"/>
          </a:xfrm>
          <a:prstGeom prst="rect">
            <a:avLst/>
          </a:prstGeom>
        </p:spPr>
        <p:txBody>
          <a:bodyPr vert="horz" lIns="99043" tIns="49523" rIns="99043" bIns="49523" rtlCol="0" anchor="b"/>
          <a:lstStyle>
            <a:lvl1pPr algn="r">
              <a:defRPr sz="1300"/>
            </a:lvl1pPr>
          </a:lstStyle>
          <a:p>
            <a:fld id="{1940522E-35FC-C343-BD16-C7546671788B}" type="slidenum">
              <a:rPr kumimoji="1" lang="ja-JP" altLang="en-US" smtClean="0"/>
              <a:t>‹#›</a:t>
            </a:fld>
            <a:endParaRPr kumimoji="1" lang="ja-JP" altLang="en-US"/>
          </a:p>
        </p:txBody>
      </p:sp>
    </p:spTree>
    <p:extLst>
      <p:ext uri="{BB962C8B-B14F-4D97-AF65-F5344CB8AC3E}">
        <p14:creationId xmlns:p14="http://schemas.microsoft.com/office/powerpoint/2010/main" val="464035407"/>
      </p:ext>
    </p:extLst>
  </p:cSld>
  <p:clrMap bg1="lt1" tx1="dk1" bg2="lt2" tx2="dk2" accent1="accent1" accent2="accent2" accent3="accent3" accent4="accent4" accent5="accent5" accent6="accent6" hlink="hlink" folHlink="folHlink"/>
  <p:notesStyle>
    <a:lvl1pPr marL="0" algn="l" defTabSz="1474872" rtl="0" eaLnBrk="1" latinLnBrk="0" hangingPunct="1">
      <a:defRPr kumimoji="1" sz="1936" kern="1200">
        <a:solidFill>
          <a:schemeClr val="tx1"/>
        </a:solidFill>
        <a:latin typeface="+mn-lt"/>
        <a:ea typeface="+mn-ea"/>
        <a:cs typeface="+mn-cs"/>
      </a:defRPr>
    </a:lvl1pPr>
    <a:lvl2pPr marL="737436" algn="l" defTabSz="1474872" rtl="0" eaLnBrk="1" latinLnBrk="0" hangingPunct="1">
      <a:defRPr kumimoji="1" sz="1936" kern="1200">
        <a:solidFill>
          <a:schemeClr val="tx1"/>
        </a:solidFill>
        <a:latin typeface="+mn-lt"/>
        <a:ea typeface="+mn-ea"/>
        <a:cs typeface="+mn-cs"/>
      </a:defRPr>
    </a:lvl2pPr>
    <a:lvl3pPr marL="1474872" algn="l" defTabSz="1474872" rtl="0" eaLnBrk="1" latinLnBrk="0" hangingPunct="1">
      <a:defRPr kumimoji="1" sz="1936" kern="1200">
        <a:solidFill>
          <a:schemeClr val="tx1"/>
        </a:solidFill>
        <a:latin typeface="+mn-lt"/>
        <a:ea typeface="+mn-ea"/>
        <a:cs typeface="+mn-cs"/>
      </a:defRPr>
    </a:lvl3pPr>
    <a:lvl4pPr marL="2212309" algn="l" defTabSz="1474872" rtl="0" eaLnBrk="1" latinLnBrk="0" hangingPunct="1">
      <a:defRPr kumimoji="1" sz="1936" kern="1200">
        <a:solidFill>
          <a:schemeClr val="tx1"/>
        </a:solidFill>
        <a:latin typeface="+mn-lt"/>
        <a:ea typeface="+mn-ea"/>
        <a:cs typeface="+mn-cs"/>
      </a:defRPr>
    </a:lvl4pPr>
    <a:lvl5pPr marL="2949745" algn="l" defTabSz="1474872" rtl="0" eaLnBrk="1" latinLnBrk="0" hangingPunct="1">
      <a:defRPr kumimoji="1" sz="1936" kern="1200">
        <a:solidFill>
          <a:schemeClr val="tx1"/>
        </a:solidFill>
        <a:latin typeface="+mn-lt"/>
        <a:ea typeface="+mn-ea"/>
        <a:cs typeface="+mn-cs"/>
      </a:defRPr>
    </a:lvl5pPr>
    <a:lvl6pPr marL="3687181" algn="l" defTabSz="1474872" rtl="0" eaLnBrk="1" latinLnBrk="0" hangingPunct="1">
      <a:defRPr kumimoji="1" sz="1936" kern="1200">
        <a:solidFill>
          <a:schemeClr val="tx1"/>
        </a:solidFill>
        <a:latin typeface="+mn-lt"/>
        <a:ea typeface="+mn-ea"/>
        <a:cs typeface="+mn-cs"/>
      </a:defRPr>
    </a:lvl6pPr>
    <a:lvl7pPr marL="4424617" algn="l" defTabSz="1474872" rtl="0" eaLnBrk="1" latinLnBrk="0" hangingPunct="1">
      <a:defRPr kumimoji="1" sz="1936" kern="1200">
        <a:solidFill>
          <a:schemeClr val="tx1"/>
        </a:solidFill>
        <a:latin typeface="+mn-lt"/>
        <a:ea typeface="+mn-ea"/>
        <a:cs typeface="+mn-cs"/>
      </a:defRPr>
    </a:lvl7pPr>
    <a:lvl8pPr marL="5162053" algn="l" defTabSz="1474872" rtl="0" eaLnBrk="1" latinLnBrk="0" hangingPunct="1">
      <a:defRPr kumimoji="1" sz="1936" kern="1200">
        <a:solidFill>
          <a:schemeClr val="tx1"/>
        </a:solidFill>
        <a:latin typeface="+mn-lt"/>
        <a:ea typeface="+mn-ea"/>
        <a:cs typeface="+mn-cs"/>
      </a:defRPr>
    </a:lvl8pPr>
    <a:lvl9pPr marL="5899489" algn="l" defTabSz="1474872" rtl="0" eaLnBrk="1" latinLnBrk="0" hangingPunct="1">
      <a:defRPr kumimoji="1" sz="1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1277938"/>
            <a:ext cx="4887913" cy="3455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940522E-35FC-C343-BD16-C7546671788B}" type="slidenum">
              <a:rPr kumimoji="1" lang="ja-JP" altLang="en-US" smtClean="0"/>
              <a:t>1</a:t>
            </a:fld>
            <a:endParaRPr kumimoji="1" lang="ja-JP" altLang="en-US"/>
          </a:p>
        </p:txBody>
      </p:sp>
    </p:spTree>
    <p:extLst>
      <p:ext uri="{BB962C8B-B14F-4D97-AF65-F5344CB8AC3E}">
        <p14:creationId xmlns:p14="http://schemas.microsoft.com/office/powerpoint/2010/main" val="3772476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2.jp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bousai.metro.tokyo.lg.jp/_res/projects/default_project/_page_/001/021/641/01.pdf" TargetMode="External"/><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hyperlink" Target="https://map.bosai.metro.tokyo.lg.jp/sp.html?ll=35.69187929999999%2C139.389038&amp;z=10&amp;l=35-0%2C38-0%2C1015-0" TargetMode="External"/><Relationship Id="rId5" Type="http://schemas.openxmlformats.org/officeDocument/2006/relationships/image" Target="../media/image11.png"/><Relationship Id="rId10" Type="http://schemas.openxmlformats.org/officeDocument/2006/relationships/hyperlink" Target="https://www.higaisoutei.metro.tokyo.lg.jp/mydmgpred.html" TargetMode="External"/><Relationship Id="rId4" Type="http://schemas.openxmlformats.org/officeDocument/2006/relationships/image" Target="../media/image10.png"/><Relationship Id="rId9" Type="http://schemas.openxmlformats.org/officeDocument/2006/relationships/hyperlink" Target="https://www.funenka.metro.tokyo.lg.jp/evacuation/fire-during-earthquake-disaste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3FDD9ECF-D6FC-A145-882B-9196BD4F9C28}"/>
              </a:ext>
            </a:extLst>
          </p:cNvPr>
          <p:cNvSpPr>
            <a:spLocks noGrp="1"/>
          </p:cNvSpPr>
          <p:nvPr>
            <p:ph type="subTitle" idx="1"/>
          </p:nvPr>
        </p:nvSpPr>
        <p:spPr>
          <a:xfrm>
            <a:off x="676669" y="1976972"/>
            <a:ext cx="13681428" cy="7453756"/>
          </a:xfrm>
          <a:prstGeom prst="rect">
            <a:avLst/>
          </a:prstGeom>
        </p:spPr>
        <p:txBody>
          <a:bodyPr/>
          <a:lstStyle>
            <a:lvl1pPr marL="0" indent="0" algn="l">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kumimoji="1" lang="ja-JP" altLang="en-US"/>
              <a:t>マスター サブタイトルの書式設定</a:t>
            </a:r>
          </a:p>
        </p:txBody>
      </p:sp>
      <p:pic>
        <p:nvPicPr>
          <p:cNvPr id="2" name="図 1">
            <a:extLst>
              <a:ext uri="{FF2B5EF4-FFF2-40B4-BE49-F238E27FC236}">
                <a16:creationId xmlns:a16="http://schemas.microsoft.com/office/drawing/2014/main" id="{B643E095-2113-3542-EC3A-F1DB1E107090}"/>
              </a:ext>
            </a:extLst>
          </p:cNvPr>
          <p:cNvPicPr>
            <a:picLocks noChangeAspect="1"/>
          </p:cNvPicPr>
          <p:nvPr userDrawn="1"/>
        </p:nvPicPr>
        <p:blipFill>
          <a:blip r:embed="rId2"/>
          <a:stretch>
            <a:fillRect/>
          </a:stretch>
        </p:blipFill>
        <p:spPr>
          <a:xfrm>
            <a:off x="12337023" y="226091"/>
            <a:ext cx="2344878" cy="461105"/>
          </a:xfrm>
          <a:prstGeom prst="rect">
            <a:avLst/>
          </a:prstGeom>
        </p:spPr>
      </p:pic>
      <p:pic>
        <p:nvPicPr>
          <p:cNvPr id="4" name="図 3">
            <a:extLst>
              <a:ext uri="{FF2B5EF4-FFF2-40B4-BE49-F238E27FC236}">
                <a16:creationId xmlns:a16="http://schemas.microsoft.com/office/drawing/2014/main" id="{795F0013-95B2-66DC-F1DF-426417A8BEF7}"/>
              </a:ext>
            </a:extLst>
          </p:cNvPr>
          <p:cNvPicPr>
            <a:picLocks noChangeAspect="1"/>
          </p:cNvPicPr>
          <p:nvPr userDrawn="1"/>
        </p:nvPicPr>
        <p:blipFill>
          <a:blip r:embed="rId3"/>
          <a:stretch>
            <a:fillRect/>
          </a:stretch>
        </p:blipFill>
        <p:spPr>
          <a:xfrm>
            <a:off x="0" y="801947"/>
            <a:ext cx="15119350" cy="151878"/>
          </a:xfrm>
          <a:prstGeom prst="rect">
            <a:avLst/>
          </a:prstGeom>
        </p:spPr>
      </p:pic>
    </p:spTree>
    <p:extLst>
      <p:ext uri="{BB962C8B-B14F-4D97-AF65-F5344CB8AC3E}">
        <p14:creationId xmlns:p14="http://schemas.microsoft.com/office/powerpoint/2010/main" val="87795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039456" y="2497433"/>
            <a:ext cx="13040439" cy="2066590"/>
          </a:xfrm>
        </p:spPr>
        <p:txBody>
          <a:bodyPr/>
          <a:lstStyle/>
          <a:p>
            <a:r>
              <a:rPr lang="ja-JP" altLang="en-US" dirty="0"/>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pic>
        <p:nvPicPr>
          <p:cNvPr id="6" name="図 5">
            <a:extLst>
              <a:ext uri="{FF2B5EF4-FFF2-40B4-BE49-F238E27FC236}">
                <a16:creationId xmlns:a16="http://schemas.microsoft.com/office/drawing/2014/main" id="{F56388BF-2C9D-D7C5-EAFC-6B54FC6CBDF0}"/>
              </a:ext>
            </a:extLst>
          </p:cNvPr>
          <p:cNvPicPr>
            <a:picLocks noChangeAspect="1"/>
          </p:cNvPicPr>
          <p:nvPr userDrawn="1"/>
        </p:nvPicPr>
        <p:blipFill>
          <a:blip r:embed="rId2"/>
          <a:stretch>
            <a:fillRect/>
          </a:stretch>
        </p:blipFill>
        <p:spPr>
          <a:xfrm>
            <a:off x="12337023" y="226091"/>
            <a:ext cx="2344878" cy="461105"/>
          </a:xfrm>
          <a:prstGeom prst="rect">
            <a:avLst/>
          </a:prstGeom>
        </p:spPr>
      </p:pic>
      <p:pic>
        <p:nvPicPr>
          <p:cNvPr id="7" name="図 6">
            <a:extLst>
              <a:ext uri="{FF2B5EF4-FFF2-40B4-BE49-F238E27FC236}">
                <a16:creationId xmlns:a16="http://schemas.microsoft.com/office/drawing/2014/main" id="{870DDA7D-C0D9-86F1-71DB-80BA81F025C1}"/>
              </a:ext>
            </a:extLst>
          </p:cNvPr>
          <p:cNvPicPr>
            <a:picLocks noChangeAspect="1"/>
          </p:cNvPicPr>
          <p:nvPr userDrawn="1"/>
        </p:nvPicPr>
        <p:blipFill>
          <a:blip r:embed="rId3"/>
          <a:stretch>
            <a:fillRect/>
          </a:stretch>
        </p:blipFill>
        <p:spPr>
          <a:xfrm>
            <a:off x="0" y="801947"/>
            <a:ext cx="15119350" cy="151878"/>
          </a:xfrm>
          <a:prstGeom prst="rect">
            <a:avLst/>
          </a:prstGeom>
        </p:spPr>
      </p:pic>
    </p:spTree>
    <p:extLst>
      <p:ext uri="{BB962C8B-B14F-4D97-AF65-F5344CB8AC3E}">
        <p14:creationId xmlns:p14="http://schemas.microsoft.com/office/powerpoint/2010/main" val="81156304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47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4B3CB3E-B632-3CBD-0840-B892EECAF66D}"/>
              </a:ext>
            </a:extLst>
          </p:cNvPr>
          <p:cNvSpPr/>
          <p:nvPr userDrawn="1"/>
        </p:nvSpPr>
        <p:spPr>
          <a:xfrm>
            <a:off x="-6198" y="914400"/>
            <a:ext cx="15125548" cy="9878839"/>
          </a:xfrm>
          <a:prstGeom prst="rect">
            <a:avLst/>
          </a:prstGeom>
          <a:solidFill>
            <a:srgbClr val="F0ED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F8AAD332-BDB8-3265-426E-BDA661256818}"/>
              </a:ext>
            </a:extLst>
          </p:cNvPr>
          <p:cNvPicPr>
            <a:picLocks noChangeAspect="1"/>
          </p:cNvPicPr>
          <p:nvPr userDrawn="1"/>
        </p:nvPicPr>
        <p:blipFill>
          <a:blip r:embed="rId2"/>
          <a:stretch>
            <a:fillRect/>
          </a:stretch>
        </p:blipFill>
        <p:spPr>
          <a:xfrm>
            <a:off x="12515927" y="226648"/>
            <a:ext cx="2344878" cy="461105"/>
          </a:xfrm>
          <a:prstGeom prst="rect">
            <a:avLst/>
          </a:prstGeom>
        </p:spPr>
      </p:pic>
      <p:sp>
        <p:nvSpPr>
          <p:cNvPr id="7" name="正方形/長方形 6">
            <a:extLst>
              <a:ext uri="{FF2B5EF4-FFF2-40B4-BE49-F238E27FC236}">
                <a16:creationId xmlns:a16="http://schemas.microsoft.com/office/drawing/2014/main" id="{7AC6BA38-703B-2BE8-09C8-F1E9DCA8E533}"/>
              </a:ext>
            </a:extLst>
          </p:cNvPr>
          <p:cNvSpPr/>
          <p:nvPr userDrawn="1"/>
        </p:nvSpPr>
        <p:spPr>
          <a:xfrm>
            <a:off x="-1" y="0"/>
            <a:ext cx="12240000" cy="914400"/>
          </a:xfrm>
          <a:prstGeom prst="rect">
            <a:avLst/>
          </a:prstGeom>
          <a:solidFill>
            <a:srgbClr val="0D35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 name="グループ化 35">
            <a:extLst>
              <a:ext uri="{FF2B5EF4-FFF2-40B4-BE49-F238E27FC236}">
                <a16:creationId xmlns:a16="http://schemas.microsoft.com/office/drawing/2014/main" id="{9AA2CB79-F1BE-ED13-4BD5-AFDDADB06B67}"/>
              </a:ext>
            </a:extLst>
          </p:cNvPr>
          <p:cNvGrpSpPr>
            <a:grpSpLocks/>
          </p:cNvGrpSpPr>
          <p:nvPr userDrawn="1"/>
        </p:nvGrpSpPr>
        <p:grpSpPr>
          <a:xfrm>
            <a:off x="177316" y="187229"/>
            <a:ext cx="14770163" cy="10403342"/>
            <a:chOff x="177316" y="187229"/>
            <a:chExt cx="14770163" cy="10403342"/>
          </a:xfrm>
        </p:grpSpPr>
        <p:sp>
          <p:nvSpPr>
            <p:cNvPr id="1127" name="角丸四角形 1126">
              <a:extLst>
                <a:ext uri="{FF2B5EF4-FFF2-40B4-BE49-F238E27FC236}">
                  <a16:creationId xmlns:a16="http://schemas.microsoft.com/office/drawing/2014/main" id="{D78FD478-6DE5-B3AD-5116-CCF6EBDD4200}"/>
                </a:ext>
              </a:extLst>
            </p:cNvPr>
            <p:cNvSpPr>
              <a:spLocks/>
            </p:cNvSpPr>
            <p:nvPr/>
          </p:nvSpPr>
          <p:spPr>
            <a:xfrm>
              <a:off x="3981049" y="4770896"/>
              <a:ext cx="3515249" cy="2844000"/>
            </a:xfrm>
            <a:prstGeom prst="roundRect">
              <a:avLst>
                <a:gd name="adj" fmla="val 6399"/>
              </a:avLst>
            </a:prstGeom>
            <a:solidFill>
              <a:schemeClr val="bg1"/>
            </a:solidFill>
            <a:ln>
              <a:solidFill>
                <a:srgbClr val="0D35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8" name="角丸四角形 1127">
              <a:extLst>
                <a:ext uri="{FF2B5EF4-FFF2-40B4-BE49-F238E27FC236}">
                  <a16:creationId xmlns:a16="http://schemas.microsoft.com/office/drawing/2014/main" id="{B9DF07EC-827A-2845-7698-69CA981C484F}"/>
                </a:ext>
              </a:extLst>
            </p:cNvPr>
            <p:cNvSpPr>
              <a:spLocks/>
            </p:cNvSpPr>
            <p:nvPr/>
          </p:nvSpPr>
          <p:spPr>
            <a:xfrm>
              <a:off x="11265253" y="4770896"/>
              <a:ext cx="3515249" cy="2844000"/>
            </a:xfrm>
            <a:prstGeom prst="roundRect">
              <a:avLst>
                <a:gd name="adj" fmla="val 6399"/>
              </a:avLst>
            </a:prstGeom>
            <a:solidFill>
              <a:schemeClr val="bg1"/>
            </a:solidFill>
            <a:ln>
              <a:solidFill>
                <a:srgbClr val="0D35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9" name="角丸四角形 1128">
              <a:extLst>
                <a:ext uri="{FF2B5EF4-FFF2-40B4-BE49-F238E27FC236}">
                  <a16:creationId xmlns:a16="http://schemas.microsoft.com/office/drawing/2014/main" id="{4D6AC71D-8C31-605A-3CE3-0D9C86FCC0B9}"/>
                </a:ext>
              </a:extLst>
            </p:cNvPr>
            <p:cNvSpPr>
              <a:spLocks/>
            </p:cNvSpPr>
            <p:nvPr/>
          </p:nvSpPr>
          <p:spPr>
            <a:xfrm>
              <a:off x="323449" y="4770896"/>
              <a:ext cx="3515249" cy="2844000"/>
            </a:xfrm>
            <a:prstGeom prst="roundRect">
              <a:avLst>
                <a:gd name="adj" fmla="val 6399"/>
              </a:avLst>
            </a:prstGeom>
            <a:solidFill>
              <a:schemeClr val="bg1"/>
            </a:solidFill>
            <a:ln>
              <a:solidFill>
                <a:srgbClr val="0D35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4" name="角丸四角形 1123">
              <a:extLst>
                <a:ext uri="{FF2B5EF4-FFF2-40B4-BE49-F238E27FC236}">
                  <a16:creationId xmlns:a16="http://schemas.microsoft.com/office/drawing/2014/main" id="{25E22C53-A82E-6078-A56A-11DEF6C1B0B1}"/>
                </a:ext>
              </a:extLst>
            </p:cNvPr>
            <p:cNvSpPr>
              <a:spLocks/>
            </p:cNvSpPr>
            <p:nvPr/>
          </p:nvSpPr>
          <p:spPr>
            <a:xfrm>
              <a:off x="3981049" y="7746571"/>
              <a:ext cx="3515249" cy="2844000"/>
            </a:xfrm>
            <a:prstGeom prst="roundRect">
              <a:avLst>
                <a:gd name="adj" fmla="val 6399"/>
              </a:avLst>
            </a:prstGeom>
            <a:solidFill>
              <a:schemeClr val="bg1"/>
            </a:solidFill>
            <a:ln>
              <a:solidFill>
                <a:srgbClr val="0D35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5" name="角丸四角形 1124">
              <a:extLst>
                <a:ext uri="{FF2B5EF4-FFF2-40B4-BE49-F238E27FC236}">
                  <a16:creationId xmlns:a16="http://schemas.microsoft.com/office/drawing/2014/main" id="{1052F112-AF54-D3B2-3257-468E77BB77E5}"/>
                </a:ext>
              </a:extLst>
            </p:cNvPr>
            <p:cNvSpPr>
              <a:spLocks/>
            </p:cNvSpPr>
            <p:nvPr/>
          </p:nvSpPr>
          <p:spPr>
            <a:xfrm>
              <a:off x="11265253" y="7746571"/>
              <a:ext cx="3515249" cy="2844000"/>
            </a:xfrm>
            <a:prstGeom prst="roundRect">
              <a:avLst>
                <a:gd name="adj" fmla="val 6399"/>
              </a:avLst>
            </a:prstGeom>
            <a:solidFill>
              <a:schemeClr val="bg1"/>
            </a:solidFill>
            <a:ln>
              <a:solidFill>
                <a:srgbClr val="0D35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6" name="角丸四角形 1125">
              <a:extLst>
                <a:ext uri="{FF2B5EF4-FFF2-40B4-BE49-F238E27FC236}">
                  <a16:creationId xmlns:a16="http://schemas.microsoft.com/office/drawing/2014/main" id="{D15C9906-E378-AE8A-3532-03D49C7BCD2D}"/>
                </a:ext>
              </a:extLst>
            </p:cNvPr>
            <p:cNvSpPr>
              <a:spLocks/>
            </p:cNvSpPr>
            <p:nvPr/>
          </p:nvSpPr>
          <p:spPr>
            <a:xfrm>
              <a:off x="323449" y="7746571"/>
              <a:ext cx="3515249" cy="2844000"/>
            </a:xfrm>
            <a:prstGeom prst="roundRect">
              <a:avLst>
                <a:gd name="adj" fmla="val 6399"/>
              </a:avLst>
            </a:prstGeom>
            <a:solidFill>
              <a:schemeClr val="bg1"/>
            </a:solidFill>
            <a:ln>
              <a:solidFill>
                <a:srgbClr val="0D35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DDB47316-C80F-E8D9-2412-BF0662FF3684}"/>
                </a:ext>
              </a:extLst>
            </p:cNvPr>
            <p:cNvSpPr txBox="1">
              <a:spLocks/>
            </p:cNvSpPr>
            <p:nvPr/>
          </p:nvSpPr>
          <p:spPr>
            <a:xfrm>
              <a:off x="279327" y="214493"/>
              <a:ext cx="3647152" cy="485415"/>
            </a:xfrm>
            <a:prstGeom prst="rect">
              <a:avLst/>
            </a:prstGeom>
            <a:noFill/>
            <a:ln>
              <a:noFill/>
            </a:ln>
          </p:spPr>
          <p:txBody>
            <a:bodyPr wrap="none" tIns="54000" bIns="0" rtlCol="0">
              <a:spAutoFit/>
            </a:bodyPr>
            <a:lstStyle/>
            <a:p>
              <a:r>
                <a:rPr lang="ja-JP" altLang="en-US" sz="2800" b="1" spc="150" dirty="0">
                  <a:solidFill>
                    <a:schemeClr val="bg1"/>
                  </a:solidFill>
                  <a:latin typeface="Meiryo" panose="020B0604030504040204" pitchFamily="34" charset="-128"/>
                  <a:ea typeface="Meiryo" panose="020B0604030504040204" pitchFamily="34" charset="-128"/>
                </a:rPr>
                <a:t>超入門版</a:t>
              </a:r>
              <a:r>
                <a:rPr lang="en-US" altLang="ja-JP" sz="2800" b="1" spc="150" dirty="0">
                  <a:solidFill>
                    <a:schemeClr val="bg1"/>
                  </a:solidFill>
                  <a:latin typeface="Meiryo" panose="020B0604030504040204" pitchFamily="34" charset="-128"/>
                  <a:ea typeface="Meiryo" panose="020B0604030504040204" pitchFamily="34" charset="-128"/>
                </a:rPr>
                <a:t>BCP</a:t>
              </a:r>
              <a:r>
                <a:rPr lang="ja-JP" altLang="en-US" sz="2800" b="1" spc="150" dirty="0">
                  <a:solidFill>
                    <a:schemeClr val="bg1"/>
                  </a:solidFill>
                  <a:latin typeface="Meiryo" panose="020B0604030504040204" pitchFamily="34" charset="-128"/>
                  <a:ea typeface="Meiryo" panose="020B0604030504040204" pitchFamily="34" charset="-128"/>
                </a:rPr>
                <a:t>シート</a:t>
              </a:r>
              <a:endParaRPr lang="en-US" altLang="ja-JP" sz="2800" b="1" spc="150" dirty="0">
                <a:solidFill>
                  <a:schemeClr val="bg1"/>
                </a:solidFill>
                <a:latin typeface="Meiryo" panose="020B0604030504040204" pitchFamily="34" charset="-128"/>
                <a:ea typeface="Meiryo" panose="020B0604030504040204" pitchFamily="34" charset="-128"/>
              </a:endParaRPr>
            </a:p>
          </p:txBody>
        </p:sp>
        <p:sp>
          <p:nvSpPr>
            <p:cNvPr id="50" name="テキスト ボックス 49">
              <a:extLst>
                <a:ext uri="{FF2B5EF4-FFF2-40B4-BE49-F238E27FC236}">
                  <a16:creationId xmlns:a16="http://schemas.microsoft.com/office/drawing/2014/main" id="{695A9C0D-BEBF-BA06-CB78-3BB951B7E079}"/>
                </a:ext>
              </a:extLst>
            </p:cNvPr>
            <p:cNvSpPr txBox="1">
              <a:spLocks/>
            </p:cNvSpPr>
            <p:nvPr/>
          </p:nvSpPr>
          <p:spPr>
            <a:xfrm>
              <a:off x="4185024" y="187229"/>
              <a:ext cx="2832827" cy="539942"/>
            </a:xfrm>
            <a:prstGeom prst="rect">
              <a:avLst/>
            </a:prstGeom>
            <a:noFill/>
            <a:ln>
              <a:solidFill>
                <a:schemeClr val="bg1"/>
              </a:solidFill>
            </a:ln>
          </p:spPr>
          <p:txBody>
            <a:bodyPr wrap="none" tIns="108000" bIns="0" rtlCol="0" anchor="ctr">
              <a:spAutoFit/>
            </a:bodyPr>
            <a:lstStyle/>
            <a:p>
              <a:pPr algn="ctr"/>
              <a:r>
                <a:rPr lang="ja-JP" altLang="en-US" sz="2800" b="1" spc="150" dirty="0">
                  <a:solidFill>
                    <a:schemeClr val="bg1"/>
                  </a:solidFill>
                  <a:latin typeface="Meiryo" panose="020B0604030504040204" pitchFamily="34" charset="-128"/>
                  <a:ea typeface="Meiryo" panose="020B0604030504040204" pitchFamily="34" charset="-128"/>
                </a:rPr>
                <a:t>首都直下地震編</a:t>
              </a:r>
              <a:endParaRPr lang="en-US" altLang="ja-JP" sz="2800" b="1" spc="150" dirty="0">
                <a:solidFill>
                  <a:schemeClr val="bg1"/>
                </a:solidFill>
                <a:latin typeface="Meiryo" panose="020B0604030504040204" pitchFamily="34" charset="-128"/>
                <a:ea typeface="Meiryo" panose="020B0604030504040204" pitchFamily="34" charset="-128"/>
              </a:endParaRPr>
            </a:p>
          </p:txBody>
        </p:sp>
        <p:sp>
          <p:nvSpPr>
            <p:cNvPr id="51" name="テキスト ボックス 50">
              <a:extLst>
                <a:ext uri="{FF2B5EF4-FFF2-40B4-BE49-F238E27FC236}">
                  <a16:creationId xmlns:a16="http://schemas.microsoft.com/office/drawing/2014/main" id="{3D66431D-EF77-C435-C694-351E4C21B3A0}"/>
                </a:ext>
              </a:extLst>
            </p:cNvPr>
            <p:cNvSpPr txBox="1">
              <a:spLocks/>
            </p:cNvSpPr>
            <p:nvPr/>
          </p:nvSpPr>
          <p:spPr>
            <a:xfrm>
              <a:off x="378023" y="1102954"/>
              <a:ext cx="12415534" cy="1070190"/>
            </a:xfrm>
            <a:prstGeom prst="rect">
              <a:avLst/>
            </a:prstGeom>
            <a:noFill/>
            <a:ln>
              <a:noFill/>
            </a:ln>
          </p:spPr>
          <p:txBody>
            <a:bodyPr wrap="square" lIns="0" tIns="54000" rIns="0" bIns="0" rtlCol="0">
              <a:spAutoFit/>
            </a:bodyPr>
            <a:lstStyle/>
            <a:p>
              <a:pPr>
                <a:lnSpc>
                  <a:spcPct val="110000"/>
                </a:lnSpc>
              </a:pPr>
              <a:r>
                <a:rPr lang="ja-JP" altLang="en-US" sz="1500" spc="-50" dirty="0">
                  <a:latin typeface="Meiryo" panose="020B0604030504040204" pitchFamily="34" charset="-128"/>
                  <a:ea typeface="Meiryo" panose="020B0604030504040204" pitchFamily="34" charset="-128"/>
                </a:rPr>
                <a:t>本シートは、首都直下地震への備えとして</a:t>
              </a:r>
              <a:r>
                <a:rPr lang="ja-JP" altLang="en-US" sz="1500" b="1" spc="-50" dirty="0">
                  <a:solidFill>
                    <a:srgbClr val="E00514"/>
                  </a:solidFill>
                  <a:latin typeface="Meiryo" panose="020B0604030504040204" pitchFamily="34" charset="-128"/>
                  <a:ea typeface="Meiryo" panose="020B0604030504040204" pitchFamily="34" charset="-128"/>
                </a:rPr>
                <a:t>「発災時に誰が何をするか」「自社の重点事業と必要資源は何か」「事前準備は十分か」</a:t>
              </a:r>
              <a:r>
                <a:rPr lang="ja-JP" altLang="en-US" sz="1500" spc="-50" dirty="0">
                  <a:latin typeface="Meiryo" panose="020B0604030504040204" pitchFamily="34" charset="-128"/>
                  <a:ea typeface="Meiryo" panose="020B0604030504040204" pitchFamily="34" charset="-128"/>
                </a:rPr>
                <a:t>の３点について、最低限検討するべき項目をまとめたシートです。大規模地震の影響で中断した重点事業を早期に復旧して継続させるためには、緊急時の対応を予め検討しておくことが大切です。記入・検討のポイントを参考に作成してみましょう。</a:t>
              </a:r>
              <a:endParaRPr lang="en-US" altLang="ja-JP" sz="1500" spc="-50" dirty="0">
                <a:latin typeface="Meiryo" panose="020B0604030504040204" pitchFamily="34" charset="-128"/>
                <a:ea typeface="Meiryo" panose="020B0604030504040204" pitchFamily="34" charset="-128"/>
              </a:endParaRPr>
            </a:p>
            <a:p>
              <a:pPr>
                <a:lnSpc>
                  <a:spcPct val="110000"/>
                </a:lnSpc>
              </a:pPr>
              <a:r>
                <a:rPr lang="ja-JP" altLang="en-US" sz="1500" spc="-50" dirty="0">
                  <a:latin typeface="Meiryo" panose="020B0604030504040204" pitchFamily="34" charset="-128"/>
                  <a:ea typeface="Meiryo" panose="020B0604030504040204" pitchFamily="34" charset="-128"/>
                </a:rPr>
                <a:t>また、本シートは編集が可能ですので、カスタマイズして自社の体制に合った</a:t>
              </a:r>
              <a:r>
                <a:rPr lang="en-US" altLang="ja-JP" sz="1500" spc="-50" dirty="0">
                  <a:latin typeface="Meiryo" panose="020B0604030504040204" pitchFamily="34" charset="-128"/>
                  <a:ea typeface="Meiryo" panose="020B0604030504040204" pitchFamily="34" charset="-128"/>
                </a:rPr>
                <a:t>BCP</a:t>
              </a:r>
              <a:r>
                <a:rPr lang="ja-JP" altLang="en-US" sz="1500" spc="-50" dirty="0">
                  <a:latin typeface="Meiryo" panose="020B0604030504040204" pitchFamily="34" charset="-128"/>
                  <a:ea typeface="Meiryo" panose="020B0604030504040204" pitchFamily="34" charset="-128"/>
                </a:rPr>
                <a:t>を作成することも可能です。</a:t>
              </a:r>
              <a:endParaRPr lang="en-US" altLang="ja-JP" sz="1500" spc="-50" dirty="0">
                <a:latin typeface="Meiryo" panose="020B0604030504040204" pitchFamily="34" charset="-128"/>
                <a:ea typeface="Meiryo" panose="020B0604030504040204" pitchFamily="34" charset="-128"/>
              </a:endParaRPr>
            </a:p>
          </p:txBody>
        </p:sp>
        <p:pic>
          <p:nvPicPr>
            <p:cNvPr id="52" name="図 51">
              <a:extLst>
                <a:ext uri="{FF2B5EF4-FFF2-40B4-BE49-F238E27FC236}">
                  <a16:creationId xmlns:a16="http://schemas.microsoft.com/office/drawing/2014/main" id="{ED349CB3-9205-C385-B525-B84A3BC65C5D}"/>
                </a:ext>
              </a:extLst>
            </p:cNvPr>
            <p:cNvPicPr>
              <a:picLocks noChangeAspect="1"/>
            </p:cNvPicPr>
            <p:nvPr/>
          </p:nvPicPr>
          <p:blipFill>
            <a:blip r:embed="rId3"/>
            <a:stretch>
              <a:fillRect/>
            </a:stretch>
          </p:blipFill>
          <p:spPr>
            <a:xfrm>
              <a:off x="12646515" y="816659"/>
              <a:ext cx="2160000" cy="1696993"/>
            </a:xfrm>
            <a:prstGeom prst="rect">
              <a:avLst/>
            </a:prstGeom>
          </p:spPr>
        </p:pic>
        <p:sp>
          <p:nvSpPr>
            <p:cNvPr id="53" name="角丸四角形 45">
              <a:extLst>
                <a:ext uri="{FF2B5EF4-FFF2-40B4-BE49-F238E27FC236}">
                  <a16:creationId xmlns:a16="http://schemas.microsoft.com/office/drawing/2014/main" id="{9A8B68FB-F39A-D31F-4E09-5D5CBEE52945}"/>
                </a:ext>
              </a:extLst>
            </p:cNvPr>
            <p:cNvSpPr>
              <a:spLocks/>
            </p:cNvSpPr>
            <p:nvPr/>
          </p:nvSpPr>
          <p:spPr>
            <a:xfrm>
              <a:off x="279327" y="2271634"/>
              <a:ext cx="14580000" cy="1576759"/>
            </a:xfrm>
            <a:prstGeom prst="roundRect">
              <a:avLst>
                <a:gd name="adj" fmla="val 7517"/>
              </a:avLst>
            </a:prstGeom>
            <a:solidFill>
              <a:schemeClr val="bg1"/>
            </a:solidFill>
            <a:ln>
              <a:solidFill>
                <a:srgbClr val="0D35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テキスト ボックス 53">
              <a:extLst>
                <a:ext uri="{FF2B5EF4-FFF2-40B4-BE49-F238E27FC236}">
                  <a16:creationId xmlns:a16="http://schemas.microsoft.com/office/drawing/2014/main" id="{016BC515-2B15-23F5-CFBB-B53E3A773954}"/>
                </a:ext>
              </a:extLst>
            </p:cNvPr>
            <p:cNvSpPr txBox="1">
              <a:spLocks/>
            </p:cNvSpPr>
            <p:nvPr/>
          </p:nvSpPr>
          <p:spPr>
            <a:xfrm>
              <a:off x="1846862" y="2291445"/>
              <a:ext cx="12777914" cy="1847326"/>
            </a:xfrm>
            <a:prstGeom prst="rect">
              <a:avLst/>
            </a:prstGeom>
            <a:noFill/>
            <a:ln>
              <a:noFill/>
            </a:ln>
          </p:spPr>
          <p:txBody>
            <a:bodyPr wrap="square" lIns="0" tIns="54000" rIns="0" bIns="0" rtlCol="0">
              <a:spAutoFit/>
            </a:bodyPr>
            <a:lstStyle>
              <a:defPPr>
                <a:defRPr lang="en-US"/>
              </a:defPPr>
              <a:lvl1pPr>
                <a:defRPr sz="1200">
                  <a:latin typeface="メイリオ" panose="020B0604030504040204" pitchFamily="50" charset="-128"/>
                  <a:ea typeface="メイリオ" panose="020B0604030504040204" pitchFamily="50" charset="-128"/>
                </a:defRPr>
              </a:lvl1pPr>
            </a:lstStyle>
            <a:p>
              <a:pPr marL="207450" indent="-207450">
                <a:lnSpc>
                  <a:spcPct val="100000"/>
                </a:lnSpc>
                <a:spcAft>
                  <a:spcPts val="300"/>
                </a:spcAft>
                <a:buClr>
                  <a:schemeClr val="accent1">
                    <a:lumMod val="60000"/>
                    <a:lumOff val="40000"/>
                  </a:schemeClr>
                </a:buClr>
                <a:buFont typeface="Wingdings" pitchFamily="2" charset="2"/>
                <a:buChar char="l"/>
              </a:pPr>
              <a:r>
                <a:rPr lang="ja-JP" altLang="en-US" sz="1500" dirty="0">
                  <a:latin typeface="Meiryo" panose="020B0604030504040204" pitchFamily="34" charset="-128"/>
                  <a:ea typeface="Meiryo" panose="020B0604030504040204" pitchFamily="34" charset="-128"/>
                </a:rPr>
                <a:t>本シートは</a:t>
              </a:r>
              <a:r>
                <a:rPr lang="en-US" altLang="ja-JP" sz="1500" dirty="0">
                  <a:latin typeface="Meiryo" panose="020B0604030504040204" pitchFamily="34" charset="-128"/>
                  <a:ea typeface="Meiryo" panose="020B0604030504040204" pitchFamily="34" charset="-128"/>
                </a:rPr>
                <a:t>BCP</a:t>
              </a:r>
              <a:r>
                <a:rPr lang="ja-JP" altLang="en-US" sz="1500" dirty="0">
                  <a:latin typeface="Meiryo" panose="020B0604030504040204" pitchFamily="34" charset="-128"/>
                  <a:ea typeface="Meiryo" panose="020B0604030504040204" pitchFamily="34" charset="-128"/>
                </a:rPr>
                <a:t>に関する最低限の検討項目をまとめたものであり、本シートを作成することにより、事業継続が確約されるものではありません。</a:t>
              </a:r>
              <a:endParaRPr lang="en-US" altLang="ja-JP" sz="1500" dirty="0">
                <a:latin typeface="Meiryo" panose="020B0604030504040204" pitchFamily="34" charset="-128"/>
                <a:ea typeface="Meiryo" panose="020B0604030504040204" pitchFamily="34" charset="-128"/>
              </a:endParaRPr>
            </a:p>
            <a:p>
              <a:pPr marL="207450" indent="-207450">
                <a:lnSpc>
                  <a:spcPct val="100000"/>
                </a:lnSpc>
                <a:spcAft>
                  <a:spcPts val="300"/>
                </a:spcAft>
                <a:buClr>
                  <a:schemeClr val="accent1">
                    <a:lumMod val="60000"/>
                    <a:lumOff val="40000"/>
                  </a:schemeClr>
                </a:buClr>
                <a:buFont typeface="Wingdings" pitchFamily="2" charset="2"/>
                <a:buChar char="l"/>
              </a:pPr>
              <a:r>
                <a:rPr lang="ja-JP" altLang="en-US" sz="1500" dirty="0">
                  <a:latin typeface="Meiryo" panose="020B0604030504040204" pitchFamily="34" charset="-128"/>
                  <a:ea typeface="Meiryo" panose="020B0604030504040204" pitchFamily="34" charset="-128"/>
                </a:rPr>
                <a:t>本シートは事業者自身の</a:t>
              </a:r>
              <a:r>
                <a:rPr lang="en-US" altLang="ja-JP" sz="1500" dirty="0">
                  <a:latin typeface="Meiryo" panose="020B0604030504040204" pitchFamily="34" charset="-128"/>
                  <a:ea typeface="Meiryo" panose="020B0604030504040204" pitchFamily="34" charset="-128"/>
                </a:rPr>
                <a:t>BCP</a:t>
              </a:r>
              <a:r>
                <a:rPr lang="ja-JP" altLang="en-US" sz="1500" dirty="0">
                  <a:latin typeface="Meiryo" panose="020B0604030504040204" pitchFamily="34" charset="-128"/>
                  <a:ea typeface="Meiryo" panose="020B0604030504040204" pitchFamily="34" charset="-128"/>
                </a:rPr>
                <a:t>作成を後押しすべく、事業所の利用を目的に作成したものです。東京商工会議所の事前の承諾なく、複製・転送等による二次利用を禁じます。</a:t>
              </a:r>
              <a:endParaRPr lang="en-US" altLang="ja-JP" sz="1500" dirty="0">
                <a:latin typeface="Meiryo" panose="020B0604030504040204" pitchFamily="34" charset="-128"/>
                <a:ea typeface="Meiryo" panose="020B0604030504040204" pitchFamily="34" charset="-128"/>
              </a:endParaRPr>
            </a:p>
            <a:p>
              <a:pPr marL="207450" indent="-207450">
                <a:lnSpc>
                  <a:spcPct val="100000"/>
                </a:lnSpc>
                <a:spcAft>
                  <a:spcPts val="300"/>
                </a:spcAft>
                <a:buClr>
                  <a:schemeClr val="accent1">
                    <a:lumMod val="60000"/>
                    <a:lumOff val="40000"/>
                  </a:schemeClr>
                </a:buClr>
                <a:buFont typeface="Wingdings" pitchFamily="2" charset="2"/>
                <a:buChar char="l"/>
              </a:pPr>
              <a:r>
                <a:rPr lang="ja-JP" altLang="en-US" sz="1500" dirty="0">
                  <a:latin typeface="Meiryo" panose="020B0604030504040204" pitchFamily="34" charset="-128"/>
                  <a:ea typeface="Meiryo" panose="020B0604030504040204" pitchFamily="34" charset="-128"/>
                </a:rPr>
                <a:t>シート内で紹介している被害想定マップやガイドライン等は更新されている場合があります。最新データは各ホームページをご確認ください。</a:t>
              </a:r>
              <a:endParaRPr lang="en-US" altLang="ja-JP" sz="1500" dirty="0">
                <a:latin typeface="Meiryo" panose="020B0604030504040204" pitchFamily="34" charset="-128"/>
                <a:ea typeface="Meiryo" panose="020B0604030504040204" pitchFamily="34" charset="-128"/>
              </a:endParaRPr>
            </a:p>
            <a:p>
              <a:pPr marL="207450" indent="-207450">
                <a:lnSpc>
                  <a:spcPct val="100000"/>
                </a:lnSpc>
                <a:spcAft>
                  <a:spcPts val="300"/>
                </a:spcAft>
                <a:buClr>
                  <a:schemeClr val="accent1">
                    <a:lumMod val="60000"/>
                    <a:lumOff val="40000"/>
                  </a:schemeClr>
                </a:buClr>
                <a:buFont typeface="Wingdings" pitchFamily="2" charset="2"/>
                <a:buChar char="l"/>
              </a:pPr>
              <a:r>
                <a:rPr lang="ja-JP" altLang="en-US" sz="1500" dirty="0">
                  <a:latin typeface="Meiryo" panose="020B0604030504040204" pitchFamily="34" charset="-128"/>
                  <a:ea typeface="Meiryo" panose="020B0604030504040204" pitchFamily="34" charset="-128"/>
                </a:rPr>
                <a:t>本シートは「首都直下地震編」ですが、洪水・豪雨・感染症・テロ・紛争・情報セキュリティ等、あらゆるリスクに対しても「必要資源を特定して重点事業を継続する」という基本的な考え方は同じです。必要に応じて、各リスクへの対応も検討しましょう。</a:t>
              </a:r>
              <a:endParaRPr lang="en-US" altLang="ja-JP" sz="1500" dirty="0">
                <a:latin typeface="Meiryo" panose="020B0604030504040204" pitchFamily="34" charset="-128"/>
                <a:ea typeface="Meiryo" panose="020B0604030504040204" pitchFamily="34" charset="-128"/>
              </a:endParaRPr>
            </a:p>
            <a:p>
              <a:pPr marL="207450" indent="-207450">
                <a:lnSpc>
                  <a:spcPct val="110000"/>
                </a:lnSpc>
                <a:spcAft>
                  <a:spcPts val="300"/>
                </a:spcAft>
                <a:buClr>
                  <a:schemeClr val="accent1">
                    <a:lumMod val="60000"/>
                    <a:lumOff val="40000"/>
                  </a:schemeClr>
                </a:buClr>
                <a:buFont typeface="Wingdings" pitchFamily="2" charset="2"/>
                <a:buChar char="l"/>
              </a:pPr>
              <a:endParaRPr lang="en-US" altLang="ja-JP" sz="1500" dirty="0">
                <a:latin typeface="Meiryo" panose="020B0604030504040204" pitchFamily="34" charset="-128"/>
                <a:ea typeface="Meiryo" panose="020B0604030504040204" pitchFamily="34" charset="-128"/>
              </a:endParaRPr>
            </a:p>
          </p:txBody>
        </p:sp>
        <p:sp>
          <p:nvSpPr>
            <p:cNvPr id="55" name="テキスト ボックス 54">
              <a:extLst>
                <a:ext uri="{FF2B5EF4-FFF2-40B4-BE49-F238E27FC236}">
                  <a16:creationId xmlns:a16="http://schemas.microsoft.com/office/drawing/2014/main" id="{5640E5B6-8FED-8C1D-9B03-C71D0DD92D0B}"/>
                </a:ext>
              </a:extLst>
            </p:cNvPr>
            <p:cNvSpPr txBox="1">
              <a:spLocks/>
            </p:cNvSpPr>
            <p:nvPr/>
          </p:nvSpPr>
          <p:spPr>
            <a:xfrm>
              <a:off x="1037681" y="4017836"/>
              <a:ext cx="3262432" cy="461665"/>
            </a:xfrm>
            <a:prstGeom prst="rect">
              <a:avLst/>
            </a:prstGeom>
            <a:noFill/>
          </p:spPr>
          <p:txBody>
            <a:bodyPr wrap="none" rtlCol="0">
              <a:spAutoFit/>
            </a:bodyPr>
            <a:lstStyle>
              <a:defPPr>
                <a:defRPr lang="en-US"/>
              </a:defPPr>
              <a:lvl1pPr>
                <a:defRPr kumimoji="1" sz="1400" b="1"/>
              </a:lvl1pPr>
            </a:lstStyle>
            <a:p>
              <a:pPr algn="ctr"/>
              <a:r>
                <a:rPr lang="ja-JP" altLang="en-US" sz="2400" dirty="0">
                  <a:solidFill>
                    <a:srgbClr val="E00514"/>
                  </a:solidFill>
                  <a:latin typeface="Meiryo" panose="020B0604030504040204" pitchFamily="34" charset="-128"/>
                  <a:ea typeface="Meiryo" panose="020B0604030504040204" pitchFamily="34" charset="-128"/>
                </a:rPr>
                <a:t>記入・検討のポイント</a:t>
              </a:r>
            </a:p>
          </p:txBody>
        </p:sp>
        <p:sp>
          <p:nvSpPr>
            <p:cNvPr id="56" name="テキスト ボックス 55">
              <a:extLst>
                <a:ext uri="{FF2B5EF4-FFF2-40B4-BE49-F238E27FC236}">
                  <a16:creationId xmlns:a16="http://schemas.microsoft.com/office/drawing/2014/main" id="{55A6D93E-7687-4801-5A51-7F4EE67D8A52}"/>
                </a:ext>
              </a:extLst>
            </p:cNvPr>
            <p:cNvSpPr txBox="1">
              <a:spLocks/>
            </p:cNvSpPr>
            <p:nvPr/>
          </p:nvSpPr>
          <p:spPr>
            <a:xfrm>
              <a:off x="4130225" y="3989154"/>
              <a:ext cx="10817254" cy="423859"/>
            </a:xfrm>
            <a:prstGeom prst="rect">
              <a:avLst/>
            </a:prstGeom>
            <a:noFill/>
            <a:ln>
              <a:noFill/>
            </a:ln>
          </p:spPr>
          <p:txBody>
            <a:bodyPr wrap="square" lIns="0" tIns="54000" rIns="0" bIns="0" rtlCol="0">
              <a:spAutoFit/>
            </a:bodyPr>
            <a:lstStyle/>
            <a:p>
              <a:r>
                <a:rPr lang="ja-JP" altLang="en-US" sz="1600" dirty="0">
                  <a:latin typeface="メイリオ" panose="020B0604030504040204" pitchFamily="50" charset="-128"/>
                  <a:ea typeface="メイリオ" panose="020B0604030504040204" pitchFamily="50" charset="-128"/>
                </a:rPr>
                <a:t>　各事業所で入力が必要な部分は</a:t>
              </a:r>
              <a:r>
                <a:rPr lang="en-US" altLang="ja-JP" sz="1600" dirty="0">
                  <a:solidFill>
                    <a:srgbClr val="E00514"/>
                  </a:solidFill>
                  <a:latin typeface="メイリオ" panose="020B0604030504040204" pitchFamily="50" charset="-128"/>
                  <a:ea typeface="メイリオ" panose="020B0604030504040204" pitchFamily="50" charset="-128"/>
                </a:rPr>
                <a:t>【</a:t>
              </a:r>
              <a:r>
                <a:rPr lang="ja-JP" altLang="en-US" sz="1600" dirty="0">
                  <a:solidFill>
                    <a:srgbClr val="E00514"/>
                  </a:solidFill>
                  <a:latin typeface="メイリオ" panose="020B0604030504040204" pitchFamily="50" charset="-128"/>
                  <a:ea typeface="メイリオ" panose="020B0604030504040204" pitchFamily="50" charset="-128"/>
                </a:rPr>
                <a:t>記入例</a:t>
              </a:r>
              <a:r>
                <a:rPr lang="en-US" altLang="ja-JP" sz="1600" dirty="0">
                  <a:solidFill>
                    <a:srgbClr val="E00514"/>
                  </a:solidFill>
                  <a:latin typeface="メイリオ" panose="020B0604030504040204" pitchFamily="50" charset="-128"/>
                  <a:ea typeface="メイリオ" panose="020B0604030504040204" pitchFamily="50" charset="-128"/>
                </a:rPr>
                <a:t>】</a:t>
              </a:r>
              <a:r>
                <a:rPr lang="ja-JP" altLang="en-US" sz="1600" dirty="0">
                  <a:solidFill>
                    <a:srgbClr val="E00514"/>
                  </a:solidFill>
                  <a:latin typeface="メイリオ" panose="020B0604030504040204" pitchFamily="50" charset="-128"/>
                  <a:ea typeface="メイリオ" panose="020B0604030504040204" pitchFamily="50" charset="-128"/>
                </a:rPr>
                <a:t>の赤字部分</a:t>
              </a:r>
              <a:r>
                <a:rPr lang="ja-JP" altLang="en-US" sz="1600" dirty="0">
                  <a:latin typeface="メイリオ" panose="020B0604030504040204" pitchFamily="50" charset="-128"/>
                  <a:ea typeface="メイリオ" panose="020B0604030504040204" pitchFamily="50" charset="-128"/>
                </a:rPr>
                <a:t>となります。記入にあたってのポイントは、次の</a:t>
              </a:r>
              <a:r>
                <a:rPr lang="ja-JP" altLang="en-US" sz="2400" b="1" dirty="0">
                  <a:latin typeface="メイリオ" panose="020B0604030504040204" pitchFamily="50" charset="-128"/>
                  <a:ea typeface="メイリオ" panose="020B0604030504040204" pitchFamily="50" charset="-128"/>
                </a:rPr>
                <a:t>７</a:t>
              </a:r>
              <a:r>
                <a:rPr lang="ja-JP" altLang="en-US" sz="1600" b="1" dirty="0">
                  <a:latin typeface="メイリオ" panose="020B0604030504040204" pitchFamily="50" charset="-128"/>
                  <a:ea typeface="メイリオ" panose="020B0604030504040204" pitchFamily="50" charset="-128"/>
                </a:rPr>
                <a:t>点</a:t>
              </a:r>
              <a:r>
                <a:rPr lang="ja-JP" altLang="en-US" sz="1600" dirty="0">
                  <a:latin typeface="メイリオ" panose="020B0604030504040204" pitchFamily="50" charset="-128"/>
                  <a:ea typeface="メイリオ" panose="020B0604030504040204" pitchFamily="50" charset="-128"/>
                </a:rPr>
                <a:t>です</a:t>
              </a:r>
              <a:endParaRPr lang="en-US" altLang="ja-JP" sz="1600" dirty="0">
                <a:latin typeface="メイリオ" panose="020B0604030504040204" pitchFamily="50" charset="-128"/>
                <a:ea typeface="メイリオ" panose="020B0604030504040204" pitchFamily="50" charset="-128"/>
              </a:endParaRPr>
            </a:p>
          </p:txBody>
        </p:sp>
        <p:sp>
          <p:nvSpPr>
            <p:cNvPr id="59" name="片側の 2 つの角を丸めた四角形 1023">
              <a:extLst>
                <a:ext uri="{FF2B5EF4-FFF2-40B4-BE49-F238E27FC236}">
                  <a16:creationId xmlns:a16="http://schemas.microsoft.com/office/drawing/2014/main" id="{E1E9B3C2-494C-BF92-5697-C9E493766DB8}"/>
                </a:ext>
              </a:extLst>
            </p:cNvPr>
            <p:cNvSpPr>
              <a:spLocks/>
            </p:cNvSpPr>
            <p:nvPr/>
          </p:nvSpPr>
          <p:spPr>
            <a:xfrm rot="16200000">
              <a:off x="164464" y="2283843"/>
              <a:ext cx="1607100" cy="1581392"/>
            </a:xfrm>
            <a:prstGeom prst="round2SameRect">
              <a:avLst>
                <a:gd name="adj1" fmla="val 8345"/>
                <a:gd name="adj2" fmla="val 5781"/>
              </a:avLst>
            </a:prstGeom>
            <a:solidFill>
              <a:srgbClr val="0D35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2692A455-C628-767A-C70E-C06668A2AF48}"/>
                </a:ext>
              </a:extLst>
            </p:cNvPr>
            <p:cNvSpPr txBox="1">
              <a:spLocks/>
            </p:cNvSpPr>
            <p:nvPr/>
          </p:nvSpPr>
          <p:spPr>
            <a:xfrm>
              <a:off x="494574" y="3041025"/>
              <a:ext cx="1005403" cy="584775"/>
            </a:xfrm>
            <a:prstGeom prst="rect">
              <a:avLst/>
            </a:prstGeom>
            <a:noFill/>
          </p:spPr>
          <p:txBody>
            <a:bodyPr wrap="none" rtlCol="0">
              <a:spAutoFit/>
            </a:bodyPr>
            <a:lstStyle>
              <a:defPPr>
                <a:defRPr lang="en-US"/>
              </a:defPPr>
              <a:lvl1pPr>
                <a:defRPr kumimoji="1" sz="1400" b="1"/>
              </a:lvl1pPr>
            </a:lstStyle>
            <a:p>
              <a:pPr algn="ctr"/>
              <a:r>
                <a:rPr lang="ja-JP" altLang="en-US" sz="1600" dirty="0">
                  <a:solidFill>
                    <a:schemeClr val="bg1"/>
                  </a:solidFill>
                  <a:latin typeface="Meiryo" panose="020B0604030504040204" pitchFamily="34" charset="-128"/>
                  <a:ea typeface="Meiryo" panose="020B0604030504040204" pitchFamily="34" charset="-128"/>
                </a:rPr>
                <a:t>利用上の</a:t>
              </a:r>
              <a:endParaRPr lang="en-US" altLang="ja-JP" sz="1600" dirty="0">
                <a:solidFill>
                  <a:schemeClr val="bg1"/>
                </a:solidFill>
                <a:latin typeface="Meiryo" panose="020B0604030504040204" pitchFamily="34" charset="-128"/>
                <a:ea typeface="Meiryo" panose="020B0604030504040204" pitchFamily="34" charset="-128"/>
              </a:endParaRPr>
            </a:p>
            <a:p>
              <a:pPr algn="ctr"/>
              <a:r>
                <a:rPr kumimoji="1" lang="ja-JP" altLang="en-US" sz="1600" b="1" kern="1200" dirty="0">
                  <a:solidFill>
                    <a:schemeClr val="bg1"/>
                  </a:solidFill>
                  <a:latin typeface="Meiryo" panose="020B0604030504040204" pitchFamily="34" charset="-128"/>
                  <a:ea typeface="Meiryo" panose="020B0604030504040204" pitchFamily="34" charset="-128"/>
                  <a:cs typeface="+mn-cs"/>
                </a:rPr>
                <a:t>留意点</a:t>
              </a:r>
            </a:p>
          </p:txBody>
        </p:sp>
        <p:pic>
          <p:nvPicPr>
            <p:cNvPr id="61" name="グラフィックス 60" descr="警告 枠線">
              <a:extLst>
                <a:ext uri="{FF2B5EF4-FFF2-40B4-BE49-F238E27FC236}">
                  <a16:creationId xmlns:a16="http://schemas.microsoft.com/office/drawing/2014/main" id="{0D949ABE-EEBC-1A55-ADE8-BECC20E1B4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1918" y="2360250"/>
              <a:ext cx="630715" cy="630715"/>
            </a:xfrm>
            <a:prstGeom prst="rect">
              <a:avLst/>
            </a:prstGeom>
          </p:spPr>
        </p:pic>
        <p:pic>
          <p:nvPicPr>
            <p:cNvPr id="62" name="図 61">
              <a:extLst>
                <a:ext uri="{FF2B5EF4-FFF2-40B4-BE49-F238E27FC236}">
                  <a16:creationId xmlns:a16="http://schemas.microsoft.com/office/drawing/2014/main" id="{9FDE8508-30CB-1F19-729B-4DF6611BD51F}"/>
                </a:ext>
              </a:extLst>
            </p:cNvPr>
            <p:cNvPicPr>
              <a:picLocks/>
            </p:cNvPicPr>
            <p:nvPr/>
          </p:nvPicPr>
          <p:blipFill>
            <a:blip r:embed="rId6"/>
            <a:stretch>
              <a:fillRect/>
            </a:stretch>
          </p:blipFill>
          <p:spPr>
            <a:xfrm>
              <a:off x="279327" y="4516128"/>
              <a:ext cx="14583600" cy="36000"/>
            </a:xfrm>
            <a:prstGeom prst="rect">
              <a:avLst/>
            </a:prstGeom>
          </p:spPr>
        </p:pic>
        <p:sp>
          <p:nvSpPr>
            <p:cNvPr id="1039" name="テキスト ボックス 1038">
              <a:extLst>
                <a:ext uri="{FF2B5EF4-FFF2-40B4-BE49-F238E27FC236}">
                  <a16:creationId xmlns:a16="http://schemas.microsoft.com/office/drawing/2014/main" id="{9D4C8482-7DE2-539C-E258-EDCC943A44D4}"/>
                </a:ext>
              </a:extLst>
            </p:cNvPr>
            <p:cNvSpPr txBox="1">
              <a:spLocks/>
            </p:cNvSpPr>
            <p:nvPr/>
          </p:nvSpPr>
          <p:spPr>
            <a:xfrm>
              <a:off x="502571" y="10032976"/>
              <a:ext cx="3117035" cy="362304"/>
            </a:xfrm>
            <a:prstGeom prst="rect">
              <a:avLst/>
            </a:prstGeom>
            <a:noFill/>
            <a:ln>
              <a:noFill/>
            </a:ln>
          </p:spPr>
          <p:txBody>
            <a:bodyPr wrap="square" lIns="0" tIns="54000" rIns="0" bIns="0" rtlCol="0">
              <a:spAutoFit/>
            </a:bodyPr>
            <a:lstStyle>
              <a:defPPr>
                <a:defRPr lang="en-US"/>
              </a:defPPr>
              <a:lvl1pPr marL="141750" indent="-141750">
                <a:spcAft>
                  <a:spcPts val="200"/>
                </a:spcAft>
                <a:buFont typeface="システムフォント（レギュラー）"/>
                <a:buChar char="※"/>
                <a:defRPr sz="1000">
                  <a:latin typeface="メイリオ" panose="020B0604030504040204" pitchFamily="50" charset="-128"/>
                  <a:ea typeface="メイリオ" panose="020B0604030504040204" pitchFamily="50" charset="-128"/>
                </a:defRPr>
              </a:lvl1pPr>
            </a:lstStyle>
            <a:p>
              <a:r>
                <a:rPr lang="ja-JP" altLang="en-US" dirty="0"/>
                <a:t>各マップ・被害想定の使用方法は、それぞれのホームページをご確認ください。</a:t>
              </a:r>
            </a:p>
          </p:txBody>
        </p:sp>
        <p:sp>
          <p:nvSpPr>
            <p:cNvPr id="1090" name="テキスト ボックス 1089">
              <a:extLst>
                <a:ext uri="{FF2B5EF4-FFF2-40B4-BE49-F238E27FC236}">
                  <a16:creationId xmlns:a16="http://schemas.microsoft.com/office/drawing/2014/main" id="{97BB2373-8625-B000-2B26-1F566989379F}"/>
                </a:ext>
              </a:extLst>
            </p:cNvPr>
            <p:cNvSpPr txBox="1">
              <a:spLocks/>
            </p:cNvSpPr>
            <p:nvPr/>
          </p:nvSpPr>
          <p:spPr>
            <a:xfrm>
              <a:off x="687814" y="4825596"/>
              <a:ext cx="2769990" cy="954774"/>
            </a:xfrm>
            <a:prstGeom prst="rect">
              <a:avLst/>
            </a:prstGeom>
            <a:noFill/>
            <a:ln>
              <a:noFill/>
            </a:ln>
          </p:spPr>
          <p:txBody>
            <a:bodyPr wrap="none" lIns="0" tIns="54000" rIns="0" bIns="0" rtlCol="0">
              <a:spAutoFit/>
            </a:bodyPr>
            <a:lstStyle/>
            <a:p>
              <a:pPr algn="ctr">
                <a:spcAft>
                  <a:spcPts val="200"/>
                </a:spcAft>
              </a:pPr>
              <a:r>
                <a:rPr lang="ja-JP" altLang="en-US" sz="3200" b="1" dirty="0">
                  <a:solidFill>
                    <a:srgbClr val="0D357F"/>
                  </a:solidFill>
                  <a:latin typeface="メイリオ" panose="020B0604030504040204" pitchFamily="50" charset="-128"/>
                  <a:ea typeface="メイリオ" panose="020B0604030504040204" pitchFamily="50" charset="-128"/>
                </a:rPr>
                <a:t>①</a:t>
              </a:r>
              <a:endParaRPr lang="en-US" altLang="ja-JP" sz="3200" b="1" dirty="0">
                <a:solidFill>
                  <a:srgbClr val="0D357F"/>
                </a:solidFill>
                <a:latin typeface="メイリオ" panose="020B0604030504040204" pitchFamily="50" charset="-128"/>
                <a:ea typeface="メイリオ" panose="020B0604030504040204" pitchFamily="50" charset="-128"/>
              </a:endParaRPr>
            </a:p>
            <a:p>
              <a:pPr algn="ctr">
                <a:spcAft>
                  <a:spcPts val="200"/>
                </a:spcAft>
              </a:pPr>
              <a:r>
                <a:rPr lang="ja-JP" altLang="en-US" sz="2400" b="1" dirty="0">
                  <a:solidFill>
                    <a:srgbClr val="0D357F"/>
                  </a:solidFill>
                  <a:latin typeface="メイリオ" panose="020B0604030504040204" pitchFamily="50" charset="-128"/>
                  <a:ea typeface="メイリオ" panose="020B0604030504040204" pitchFamily="50" charset="-128"/>
                </a:rPr>
                <a:t>作成日・次回更新日</a:t>
              </a:r>
              <a:endParaRPr lang="en-US" altLang="ja-JP" sz="2400" dirty="0">
                <a:latin typeface="メイリオ" panose="020B0604030504040204" pitchFamily="50" charset="-128"/>
                <a:ea typeface="メイリオ" panose="020B0604030504040204" pitchFamily="50" charset="-128"/>
              </a:endParaRPr>
            </a:p>
          </p:txBody>
        </p:sp>
        <p:sp>
          <p:nvSpPr>
            <p:cNvPr id="1091" name="テキスト ボックス 1090">
              <a:extLst>
                <a:ext uri="{FF2B5EF4-FFF2-40B4-BE49-F238E27FC236}">
                  <a16:creationId xmlns:a16="http://schemas.microsoft.com/office/drawing/2014/main" id="{A7282619-69FF-5981-254F-777B6501E94B}"/>
                </a:ext>
              </a:extLst>
            </p:cNvPr>
            <p:cNvSpPr txBox="1">
              <a:spLocks/>
            </p:cNvSpPr>
            <p:nvPr/>
          </p:nvSpPr>
          <p:spPr>
            <a:xfrm>
              <a:off x="514291" y="5799929"/>
              <a:ext cx="3117036" cy="1019439"/>
            </a:xfrm>
            <a:prstGeom prst="rect">
              <a:avLst/>
            </a:prstGeom>
            <a:noFill/>
            <a:ln>
              <a:noFill/>
            </a:ln>
          </p:spPr>
          <p:txBody>
            <a:bodyPr wrap="square" lIns="0" tIns="54000" rIns="0" bIns="0" rtlCol="0">
              <a:noAutofit/>
            </a:bodyPr>
            <a:lstStyle/>
            <a:p>
              <a:pPr>
                <a:lnSpc>
                  <a:spcPct val="110000"/>
                </a:lnSpc>
              </a:pPr>
              <a:r>
                <a:rPr lang="en-US" altLang="ja-JP" sz="1600" dirty="0">
                  <a:latin typeface="メイリオ" panose="020B0604030504040204" pitchFamily="50" charset="-128"/>
                  <a:ea typeface="メイリオ" panose="020B0604030504040204" pitchFamily="50" charset="-128"/>
                </a:rPr>
                <a:t>BCP</a:t>
              </a:r>
              <a:r>
                <a:rPr lang="ja-JP" altLang="en-US" sz="1600" dirty="0">
                  <a:latin typeface="メイリオ" panose="020B0604030504040204" pitchFamily="50" charset="-128"/>
                  <a:ea typeface="メイリオ" panose="020B0604030504040204" pitchFamily="50" charset="-128"/>
                </a:rPr>
                <a:t>は策定して終わりではなく、定期的（</a:t>
              </a:r>
              <a:r>
                <a:rPr lang="en-US" altLang="ja-JP" sz="1600" dirty="0">
                  <a:latin typeface="メイリオ" panose="020B0604030504040204" pitchFamily="50" charset="-128"/>
                  <a:ea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rPr>
                <a:t>年に</a:t>
              </a:r>
              <a:r>
                <a:rPr lang="en-US" altLang="ja-JP" sz="1600" dirty="0">
                  <a:latin typeface="メイリオ" panose="020B0604030504040204" pitchFamily="50" charset="-128"/>
                  <a:ea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rPr>
                <a:t>回以上）に点検を行う必要があります。事業計画等を検討する機会と連動して見直すと良いでしょう。</a:t>
              </a:r>
              <a:endParaRPr lang="en-US" altLang="ja-JP" sz="1600" dirty="0">
                <a:latin typeface="メイリオ" panose="020B0604030504040204" pitchFamily="50" charset="-128"/>
                <a:ea typeface="メイリオ" panose="020B0604030504040204" pitchFamily="50" charset="-128"/>
              </a:endParaRPr>
            </a:p>
            <a:p>
              <a:pPr>
                <a:lnSpc>
                  <a:spcPct val="110000"/>
                </a:lnSpc>
              </a:pPr>
              <a:endParaRPr lang="en-US" altLang="ja-JP" sz="1600" dirty="0">
                <a:latin typeface="メイリオ" panose="020B0604030504040204" pitchFamily="50" charset="-128"/>
                <a:ea typeface="メイリオ" panose="020B0604030504040204" pitchFamily="50" charset="-128"/>
              </a:endParaRPr>
            </a:p>
          </p:txBody>
        </p:sp>
        <p:sp>
          <p:nvSpPr>
            <p:cNvPr id="1095" name="テキスト ボックス 1094">
              <a:extLst>
                <a:ext uri="{FF2B5EF4-FFF2-40B4-BE49-F238E27FC236}">
                  <a16:creationId xmlns:a16="http://schemas.microsoft.com/office/drawing/2014/main" id="{98FFDFDD-AD03-70B9-6691-9B43C5A50EAA}"/>
                </a:ext>
              </a:extLst>
            </p:cNvPr>
            <p:cNvSpPr txBox="1">
              <a:spLocks/>
            </p:cNvSpPr>
            <p:nvPr/>
          </p:nvSpPr>
          <p:spPr>
            <a:xfrm>
              <a:off x="494575" y="7731168"/>
              <a:ext cx="3147626" cy="1336930"/>
            </a:xfrm>
            <a:prstGeom prst="rect">
              <a:avLst/>
            </a:prstGeom>
            <a:noFill/>
            <a:ln>
              <a:noFill/>
            </a:ln>
          </p:spPr>
          <p:txBody>
            <a:bodyPr wrap="square" lIns="0" tIns="54000" rIns="0" bIns="0" rtlCol="0">
              <a:spAutoFit/>
            </a:bodyPr>
            <a:lstStyle/>
            <a:p>
              <a:pPr algn="ctr">
                <a:spcAft>
                  <a:spcPts val="200"/>
                </a:spcAft>
              </a:pPr>
              <a:r>
                <a:rPr lang="en-US" altLang="ja-JP" sz="3200" b="1" dirty="0">
                  <a:solidFill>
                    <a:srgbClr val="0D357F"/>
                  </a:solidFill>
                  <a:latin typeface="メイリオ" panose="020B0604030504040204" pitchFamily="50" charset="-128"/>
                  <a:ea typeface="メイリオ" panose="020B0604030504040204" pitchFamily="50" charset="-128"/>
                </a:rPr>
                <a:t>②</a:t>
              </a:r>
            </a:p>
            <a:p>
              <a:pPr algn="ctr">
                <a:spcAft>
                  <a:spcPts val="200"/>
                </a:spcAft>
              </a:pPr>
              <a:r>
                <a:rPr lang="ja-JP" altLang="en-US" sz="2400" b="1" dirty="0">
                  <a:solidFill>
                    <a:srgbClr val="0D357F"/>
                  </a:solidFill>
                  <a:latin typeface="メイリオ" panose="020B0604030504040204" pitchFamily="50" charset="-128"/>
                  <a:ea typeface="メイリオ" panose="020B0604030504040204" pitchFamily="50" charset="-128"/>
                </a:rPr>
                <a:t>想定される被害</a:t>
              </a:r>
              <a:endParaRPr lang="en-US" altLang="ja-JP" sz="2400" b="1" dirty="0">
                <a:solidFill>
                  <a:srgbClr val="0D357F"/>
                </a:solidFill>
                <a:latin typeface="メイリオ" panose="020B0604030504040204" pitchFamily="50" charset="-128"/>
                <a:ea typeface="メイリオ" panose="020B0604030504040204" pitchFamily="50" charset="-128"/>
              </a:endParaRPr>
            </a:p>
            <a:p>
              <a:pPr algn="ctr">
                <a:spcAft>
                  <a:spcPts val="200"/>
                </a:spcAft>
              </a:pPr>
              <a:r>
                <a:rPr lang="ja-JP" altLang="en-US" sz="2400" b="1" dirty="0">
                  <a:solidFill>
                    <a:srgbClr val="0D357F"/>
                  </a:solidFill>
                  <a:latin typeface="メイリオ" panose="020B0604030504040204" pitchFamily="50" charset="-128"/>
                  <a:ea typeface="メイリオ" panose="020B0604030504040204" pitchFamily="50" charset="-128"/>
                </a:rPr>
                <a:t>・避難場所・避難所</a:t>
              </a:r>
              <a:endParaRPr lang="en-US" altLang="ja-JP" sz="2400" dirty="0">
                <a:latin typeface="メイリオ" panose="020B0604030504040204" pitchFamily="50" charset="-128"/>
                <a:ea typeface="メイリオ" panose="020B0604030504040204" pitchFamily="50" charset="-128"/>
              </a:endParaRPr>
            </a:p>
          </p:txBody>
        </p:sp>
        <p:sp>
          <p:nvSpPr>
            <p:cNvPr id="1096" name="テキスト ボックス 1095">
              <a:extLst>
                <a:ext uri="{FF2B5EF4-FFF2-40B4-BE49-F238E27FC236}">
                  <a16:creationId xmlns:a16="http://schemas.microsoft.com/office/drawing/2014/main" id="{3E438D87-26BE-2373-AAFC-8C240838A689}"/>
                </a:ext>
              </a:extLst>
            </p:cNvPr>
            <p:cNvSpPr txBox="1">
              <a:spLocks/>
            </p:cNvSpPr>
            <p:nvPr/>
          </p:nvSpPr>
          <p:spPr>
            <a:xfrm>
              <a:off x="514291" y="9133935"/>
              <a:ext cx="3117036" cy="867057"/>
            </a:xfrm>
            <a:prstGeom prst="rect">
              <a:avLst/>
            </a:prstGeom>
            <a:noFill/>
            <a:ln>
              <a:noFill/>
            </a:ln>
          </p:spPr>
          <p:txBody>
            <a:bodyPr wrap="square" lIns="0" tIns="54000" rIns="0" bIns="0" rtlCol="0">
              <a:spAutoFit/>
            </a:bodyPr>
            <a:lstStyle/>
            <a:p>
              <a:pPr>
                <a:lnSpc>
                  <a:spcPct val="110000"/>
                </a:lnSpc>
              </a:pPr>
              <a:r>
                <a:rPr lang="ja-JP" altLang="en-US" sz="1600" dirty="0">
                  <a:latin typeface="メイリオ" panose="020B0604030504040204" pitchFamily="50" charset="-128"/>
                  <a:ea typeface="メイリオ" panose="020B0604030504040204" pitchFamily="50" charset="-128"/>
                </a:rPr>
                <a:t>東京都の情報を参考に、所在地での想定震度や自社に影響の大きい被害想定を確認しましょう。</a:t>
              </a:r>
              <a:endParaRPr lang="en-US" altLang="ja-JP" sz="1600" dirty="0">
                <a:latin typeface="メイリオ" panose="020B0604030504040204" pitchFamily="50" charset="-128"/>
                <a:ea typeface="メイリオ" panose="020B0604030504040204" pitchFamily="50" charset="-128"/>
              </a:endParaRPr>
            </a:p>
          </p:txBody>
        </p:sp>
        <p:sp>
          <p:nvSpPr>
            <p:cNvPr id="1098" name="テキスト ボックス 1097">
              <a:extLst>
                <a:ext uri="{FF2B5EF4-FFF2-40B4-BE49-F238E27FC236}">
                  <a16:creationId xmlns:a16="http://schemas.microsoft.com/office/drawing/2014/main" id="{75170599-0FFA-4C4C-96A9-A1644D516213}"/>
                </a:ext>
              </a:extLst>
            </p:cNvPr>
            <p:cNvSpPr txBox="1">
              <a:spLocks/>
            </p:cNvSpPr>
            <p:nvPr/>
          </p:nvSpPr>
          <p:spPr>
            <a:xfrm>
              <a:off x="5111239" y="4825596"/>
              <a:ext cx="1231107" cy="954774"/>
            </a:xfrm>
            <a:prstGeom prst="rect">
              <a:avLst/>
            </a:prstGeom>
            <a:noFill/>
            <a:ln>
              <a:noFill/>
            </a:ln>
          </p:spPr>
          <p:txBody>
            <a:bodyPr wrap="none" lIns="0" tIns="54000" rIns="0" bIns="0" rtlCol="0">
              <a:spAutoFit/>
            </a:bodyPr>
            <a:lstStyle/>
            <a:p>
              <a:pPr algn="ctr">
                <a:spcAft>
                  <a:spcPts val="200"/>
                </a:spcAft>
              </a:pPr>
              <a:r>
                <a:rPr lang="en-US" altLang="ja-JP" sz="3200" b="1" dirty="0">
                  <a:solidFill>
                    <a:srgbClr val="0D357F"/>
                  </a:solidFill>
                  <a:latin typeface="メイリオ" panose="020B0604030504040204" pitchFamily="50" charset="-128"/>
                  <a:ea typeface="メイリオ" panose="020B0604030504040204" pitchFamily="50" charset="-128"/>
                </a:rPr>
                <a:t>③</a:t>
              </a:r>
            </a:p>
            <a:p>
              <a:pPr algn="ctr">
                <a:spcAft>
                  <a:spcPts val="200"/>
                </a:spcAft>
              </a:pPr>
              <a:r>
                <a:rPr lang="ja-JP" altLang="en-US" sz="2400" b="1" dirty="0">
                  <a:solidFill>
                    <a:srgbClr val="0D357F"/>
                  </a:solidFill>
                  <a:latin typeface="メイリオ" panose="020B0604030504040204" pitchFamily="50" charset="-128"/>
                  <a:ea typeface="メイリオ" panose="020B0604030504040204" pitchFamily="50" charset="-128"/>
                </a:rPr>
                <a:t>基本方針</a:t>
              </a:r>
              <a:endParaRPr lang="en-US" altLang="ja-JP" sz="2400" dirty="0">
                <a:latin typeface="メイリオ" panose="020B0604030504040204" pitchFamily="50" charset="-128"/>
                <a:ea typeface="メイリオ" panose="020B0604030504040204" pitchFamily="50" charset="-128"/>
              </a:endParaRPr>
            </a:p>
          </p:txBody>
        </p:sp>
        <p:sp>
          <p:nvSpPr>
            <p:cNvPr id="1099" name="テキスト ボックス 1098">
              <a:extLst>
                <a:ext uri="{FF2B5EF4-FFF2-40B4-BE49-F238E27FC236}">
                  <a16:creationId xmlns:a16="http://schemas.microsoft.com/office/drawing/2014/main" id="{B7C13FA1-E6F4-F9DB-DB80-128DA8057659}"/>
                </a:ext>
              </a:extLst>
            </p:cNvPr>
            <p:cNvSpPr txBox="1">
              <a:spLocks/>
            </p:cNvSpPr>
            <p:nvPr/>
          </p:nvSpPr>
          <p:spPr>
            <a:xfrm>
              <a:off x="4168273" y="5799929"/>
              <a:ext cx="1924215" cy="1408744"/>
            </a:xfrm>
            <a:prstGeom prst="rect">
              <a:avLst/>
            </a:prstGeom>
            <a:noFill/>
            <a:ln>
              <a:noFill/>
            </a:ln>
          </p:spPr>
          <p:txBody>
            <a:bodyPr wrap="square" lIns="0" tIns="54000" rIns="0" bIns="0" rtlCol="0">
              <a:spAutoFit/>
            </a:bodyPr>
            <a:lstStyle/>
            <a:p>
              <a:pPr>
                <a:lnSpc>
                  <a:spcPct val="110000"/>
                </a:lnSpc>
              </a:pPr>
              <a:r>
                <a:rPr lang="ja-JP" altLang="en-US" sz="1600" dirty="0">
                  <a:latin typeface="メイリオ" panose="020B0604030504040204" pitchFamily="50" charset="-128"/>
                  <a:ea typeface="メイリオ" panose="020B0604030504040204" pitchFamily="50" charset="-128"/>
                </a:rPr>
                <a:t>災害対応の代表的な基本方針を記載しています。自社に適切な方針を取捨選択、追記してください。</a:t>
              </a:r>
            </a:p>
          </p:txBody>
        </p:sp>
        <p:pic>
          <p:nvPicPr>
            <p:cNvPr id="63" name="図 62">
              <a:extLst>
                <a:ext uri="{FF2B5EF4-FFF2-40B4-BE49-F238E27FC236}">
                  <a16:creationId xmlns:a16="http://schemas.microsoft.com/office/drawing/2014/main" id="{C1DFA440-2227-7C72-4448-43913B1F8D05}"/>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77316" y="3914716"/>
              <a:ext cx="815644" cy="977051"/>
            </a:xfrm>
            <a:prstGeom prst="rect">
              <a:avLst/>
            </a:prstGeom>
          </p:spPr>
        </p:pic>
        <p:sp>
          <p:nvSpPr>
            <p:cNvPr id="1105" name="テキスト ボックス 1104">
              <a:extLst>
                <a:ext uri="{FF2B5EF4-FFF2-40B4-BE49-F238E27FC236}">
                  <a16:creationId xmlns:a16="http://schemas.microsoft.com/office/drawing/2014/main" id="{E604774D-B119-E7B4-5E6E-06BB232B70EE}"/>
                </a:ext>
              </a:extLst>
            </p:cNvPr>
            <p:cNvSpPr txBox="1">
              <a:spLocks/>
            </p:cNvSpPr>
            <p:nvPr/>
          </p:nvSpPr>
          <p:spPr>
            <a:xfrm>
              <a:off x="4359285" y="7746571"/>
              <a:ext cx="2769990" cy="954774"/>
            </a:xfrm>
            <a:prstGeom prst="rect">
              <a:avLst/>
            </a:prstGeom>
            <a:noFill/>
            <a:ln>
              <a:noFill/>
            </a:ln>
          </p:spPr>
          <p:txBody>
            <a:bodyPr wrap="none" lIns="0" tIns="54000" rIns="0" bIns="0" rtlCol="0">
              <a:spAutoFit/>
            </a:bodyPr>
            <a:lstStyle/>
            <a:p>
              <a:pPr algn="ctr">
                <a:spcAft>
                  <a:spcPts val="200"/>
                </a:spcAft>
              </a:pPr>
              <a:r>
                <a:rPr lang="en-US" altLang="ja-JP" sz="3200" b="1" dirty="0">
                  <a:solidFill>
                    <a:srgbClr val="0D357F"/>
                  </a:solidFill>
                  <a:latin typeface="メイリオ" panose="020B0604030504040204" pitchFamily="50" charset="-128"/>
                  <a:ea typeface="メイリオ" panose="020B0604030504040204" pitchFamily="50" charset="-128"/>
                </a:rPr>
                <a:t>④</a:t>
              </a:r>
            </a:p>
            <a:p>
              <a:pPr algn="ctr">
                <a:spcAft>
                  <a:spcPts val="200"/>
                </a:spcAft>
              </a:pPr>
              <a:r>
                <a:rPr lang="ja-JP" altLang="en-US" sz="2400" b="1" dirty="0">
                  <a:solidFill>
                    <a:srgbClr val="0D357F"/>
                  </a:solidFill>
                  <a:latin typeface="メイリオ" panose="020B0604030504040204" pitchFamily="50" charset="-128"/>
                  <a:ea typeface="メイリオ" panose="020B0604030504040204" pitchFamily="50" charset="-128"/>
                </a:rPr>
                <a:t>対策本部の立ち上げ</a:t>
              </a:r>
              <a:endParaRPr lang="en-US" altLang="ja-JP" sz="2400" dirty="0">
                <a:latin typeface="メイリオ" panose="020B0604030504040204" pitchFamily="50" charset="-128"/>
                <a:ea typeface="メイリオ" panose="020B0604030504040204" pitchFamily="50" charset="-128"/>
              </a:endParaRPr>
            </a:p>
          </p:txBody>
        </p:sp>
        <p:sp>
          <p:nvSpPr>
            <p:cNvPr id="1106" name="テキスト ボックス 1105">
              <a:extLst>
                <a:ext uri="{FF2B5EF4-FFF2-40B4-BE49-F238E27FC236}">
                  <a16:creationId xmlns:a16="http://schemas.microsoft.com/office/drawing/2014/main" id="{3B05F36A-05E2-E2D2-B6B5-E2CA22DBD550}"/>
                </a:ext>
              </a:extLst>
            </p:cNvPr>
            <p:cNvSpPr txBox="1">
              <a:spLocks/>
            </p:cNvSpPr>
            <p:nvPr/>
          </p:nvSpPr>
          <p:spPr>
            <a:xfrm>
              <a:off x="4185757" y="8659109"/>
              <a:ext cx="3117036" cy="1019439"/>
            </a:xfrm>
            <a:prstGeom prst="rect">
              <a:avLst/>
            </a:prstGeom>
            <a:noFill/>
            <a:ln>
              <a:noFill/>
            </a:ln>
          </p:spPr>
          <p:txBody>
            <a:bodyPr wrap="square" lIns="0" tIns="54000" rIns="0" bIns="0" rtlCol="0">
              <a:noAutofit/>
            </a:bodyPr>
            <a:lstStyle/>
            <a:p>
              <a:pPr>
                <a:spcAft>
                  <a:spcPts val="600"/>
                </a:spcAft>
              </a:pPr>
              <a:r>
                <a:rPr lang="ja-JP" altLang="en-US" sz="1400" dirty="0">
                  <a:latin typeface="メイリオ" panose="020B0604030504040204" pitchFamily="50" charset="-128"/>
                  <a:ea typeface="メイリオ" panose="020B0604030504040204" pitchFamily="50" charset="-128"/>
                </a:rPr>
                <a:t>災害時に誰が集まって何を行うのか明確にしましょう</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代行者や権限委譲ルールの検討も有効です</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。各チームの役割は適宜、修正してください。</a:t>
              </a:r>
            </a:p>
            <a:p>
              <a:pPr marL="141750" indent="-141750">
                <a:spcAft>
                  <a:spcPts val="600"/>
                </a:spcAft>
                <a:buFont typeface="システムフォント（レギュラー）"/>
                <a:buChar char="※"/>
              </a:pPr>
              <a:r>
                <a:rPr lang="ja-JP" altLang="en-US" sz="1000" dirty="0">
                  <a:latin typeface="メイリオ" panose="020B0604030504040204" pitchFamily="50" charset="-128"/>
                  <a:ea typeface="メイリオ" panose="020B0604030504040204" pitchFamily="50" charset="-128"/>
                </a:rPr>
                <a:t>首都直下地震の際は、従業員の一斉帰宅抑制（</a:t>
              </a:r>
              <a:r>
                <a:rPr lang="en-US" altLang="ja-JP" sz="1000" dirty="0">
                  <a:latin typeface="メイリオ" panose="020B0604030504040204" pitchFamily="50" charset="-128"/>
                  <a:ea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rPr>
                <a:t>日間）が推奨されています。</a:t>
              </a:r>
            </a:p>
            <a:p>
              <a:pPr marL="141750" indent="-141750">
                <a:spcAft>
                  <a:spcPts val="600"/>
                </a:spcAft>
                <a:buFont typeface="システムフォント（レギュラー）"/>
                <a:buChar char="※"/>
              </a:pPr>
              <a:r>
                <a:rPr lang="ja-JP" altLang="en-US" sz="1000" dirty="0">
                  <a:latin typeface="メイリオ" panose="020B0604030504040204" pitchFamily="50" charset="-128"/>
                  <a:ea typeface="メイリオ" panose="020B0604030504040204" pitchFamily="50" charset="-128"/>
                </a:rPr>
                <a:t>従業員への指示は「安全配慮義務」の観点を踏まえるようにしましょう。</a:t>
              </a:r>
            </a:p>
          </p:txBody>
        </p:sp>
        <p:sp>
          <p:nvSpPr>
            <p:cNvPr id="1108" name="角丸四角形 1107">
              <a:extLst>
                <a:ext uri="{FF2B5EF4-FFF2-40B4-BE49-F238E27FC236}">
                  <a16:creationId xmlns:a16="http://schemas.microsoft.com/office/drawing/2014/main" id="{39D2CCD8-2151-A773-0D9C-E78F3D7C3D6A}"/>
                </a:ext>
              </a:extLst>
            </p:cNvPr>
            <p:cNvSpPr>
              <a:spLocks/>
            </p:cNvSpPr>
            <p:nvPr/>
          </p:nvSpPr>
          <p:spPr>
            <a:xfrm>
              <a:off x="7623151" y="4762793"/>
              <a:ext cx="3515249" cy="5827778"/>
            </a:xfrm>
            <a:prstGeom prst="roundRect">
              <a:avLst>
                <a:gd name="adj" fmla="val 3674"/>
              </a:avLst>
            </a:prstGeom>
            <a:solidFill>
              <a:schemeClr val="bg1"/>
            </a:solidFill>
            <a:ln>
              <a:solidFill>
                <a:srgbClr val="0D35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9" name="テキスト ボックス 1108">
              <a:extLst>
                <a:ext uri="{FF2B5EF4-FFF2-40B4-BE49-F238E27FC236}">
                  <a16:creationId xmlns:a16="http://schemas.microsoft.com/office/drawing/2014/main" id="{EB298D74-F6C9-EE04-E465-180B523E162F}"/>
                </a:ext>
              </a:extLst>
            </p:cNvPr>
            <p:cNvSpPr txBox="1">
              <a:spLocks/>
            </p:cNvSpPr>
            <p:nvPr/>
          </p:nvSpPr>
          <p:spPr>
            <a:xfrm>
              <a:off x="8303567" y="4825596"/>
              <a:ext cx="2154437" cy="954774"/>
            </a:xfrm>
            <a:prstGeom prst="rect">
              <a:avLst/>
            </a:prstGeom>
            <a:noFill/>
            <a:ln>
              <a:noFill/>
            </a:ln>
          </p:spPr>
          <p:txBody>
            <a:bodyPr wrap="none" lIns="0" tIns="54000" rIns="0" bIns="0" rtlCol="0">
              <a:spAutoFit/>
            </a:bodyPr>
            <a:lstStyle/>
            <a:p>
              <a:pPr algn="ctr">
                <a:spcAft>
                  <a:spcPts val="200"/>
                </a:spcAft>
              </a:pPr>
              <a:r>
                <a:rPr lang="en-US" altLang="ja-JP" sz="3200" b="1" dirty="0">
                  <a:solidFill>
                    <a:srgbClr val="0D357F"/>
                  </a:solidFill>
                  <a:latin typeface="メイリオ" panose="020B0604030504040204" pitchFamily="50" charset="-128"/>
                  <a:ea typeface="メイリオ" panose="020B0604030504040204" pitchFamily="50" charset="-128"/>
                </a:rPr>
                <a:t>⑤</a:t>
              </a:r>
            </a:p>
            <a:p>
              <a:pPr algn="ctr">
                <a:spcAft>
                  <a:spcPts val="200"/>
                </a:spcAft>
              </a:pPr>
              <a:r>
                <a:rPr lang="ja-JP" altLang="en-US" sz="2400" b="1" dirty="0">
                  <a:solidFill>
                    <a:srgbClr val="0D357F"/>
                  </a:solidFill>
                  <a:latin typeface="メイリオ" panose="020B0604030504040204" pitchFamily="50" charset="-128"/>
                  <a:ea typeface="メイリオ" panose="020B0604030504040204" pitchFamily="50" charset="-128"/>
                </a:rPr>
                <a:t>重点事業の継続</a:t>
              </a:r>
              <a:endParaRPr lang="en-US" altLang="ja-JP" sz="2400" dirty="0">
                <a:latin typeface="メイリオ" panose="020B0604030504040204" pitchFamily="50" charset="-128"/>
                <a:ea typeface="メイリオ" panose="020B0604030504040204" pitchFamily="50" charset="-128"/>
              </a:endParaRPr>
            </a:p>
          </p:txBody>
        </p:sp>
        <p:sp>
          <p:nvSpPr>
            <p:cNvPr id="1025" name="テキスト ボックス 1024">
              <a:extLst>
                <a:ext uri="{FF2B5EF4-FFF2-40B4-BE49-F238E27FC236}">
                  <a16:creationId xmlns:a16="http://schemas.microsoft.com/office/drawing/2014/main" id="{6243956A-3103-FC60-0CB4-5D924B70E261}"/>
                </a:ext>
              </a:extLst>
            </p:cNvPr>
            <p:cNvSpPr txBox="1">
              <a:spLocks/>
            </p:cNvSpPr>
            <p:nvPr/>
          </p:nvSpPr>
          <p:spPr>
            <a:xfrm>
              <a:off x="7742745" y="5883485"/>
              <a:ext cx="3240000" cy="1019439"/>
            </a:xfrm>
            <a:prstGeom prst="rect">
              <a:avLst/>
            </a:prstGeom>
            <a:noFill/>
            <a:ln>
              <a:noFill/>
            </a:ln>
          </p:spPr>
          <p:txBody>
            <a:bodyPr wrap="square" lIns="0" tIns="54000" rIns="0" bIns="0" rtlCol="0">
              <a:noAutofit/>
            </a:bodyPr>
            <a:lstStyle/>
            <a:p>
              <a:pPr marL="198900" indent="-198900">
                <a:spcAft>
                  <a:spcPts val="800"/>
                </a:spcAft>
                <a:buFont typeface="+mj-lt"/>
                <a:buAutoNum type="arabicPeriod"/>
              </a:pPr>
              <a:r>
                <a:rPr lang="ja-JP" altLang="en-US" sz="1400" b="1" dirty="0">
                  <a:solidFill>
                    <a:srgbClr val="0D357F"/>
                  </a:solidFill>
                  <a:latin typeface="メイリオ" panose="020B0604030504040204" pitchFamily="50" charset="-128"/>
                  <a:ea typeface="メイリオ" panose="020B0604030504040204" pitchFamily="50" charset="-128"/>
                </a:rPr>
                <a:t>重点事業・目標復旧時間の選定：</a:t>
              </a:r>
              <a:r>
                <a:rPr lang="ja-JP" altLang="en-US" sz="1400" dirty="0">
                  <a:latin typeface="メイリオ" panose="020B0604030504040204" pitchFamily="50" charset="-128"/>
                  <a:ea typeface="メイリオ" panose="020B0604030504040204" pitchFamily="50" charset="-128"/>
                </a:rPr>
                <a:t>地震によって事業が中断した場合、中断した事業すべてを同時に復旧させるのは、限られた経営資源のなか、現実的ではありません。「売上への貢献度」「顧客への迷惑」「社会全体への迷惑」「顧客離れの可能性」等の観点から、重点事業と目標復旧時間（事業中断期間）を設定しましょう。</a:t>
              </a:r>
            </a:p>
            <a:p>
              <a:pPr marL="198900" indent="-198900">
                <a:spcAft>
                  <a:spcPts val="800"/>
                </a:spcAft>
                <a:buFont typeface="+mj-lt"/>
                <a:buAutoNum type="arabicPeriod"/>
              </a:pPr>
              <a:r>
                <a:rPr lang="ja-JP" altLang="en-US" sz="1400" b="1" dirty="0">
                  <a:solidFill>
                    <a:srgbClr val="0D357F"/>
                  </a:solidFill>
                  <a:latin typeface="メイリオ" panose="020B0604030504040204" pitchFamily="50" charset="-128"/>
                  <a:ea typeface="メイリオ" panose="020B0604030504040204" pitchFamily="50" charset="-128"/>
                </a:rPr>
                <a:t>必要な経営資源の整理：</a:t>
              </a:r>
              <a:r>
                <a:rPr lang="ja-JP" altLang="en-US" sz="1400" dirty="0">
                  <a:latin typeface="メイリオ" panose="020B0604030504040204" pitchFamily="50" charset="-128"/>
                  <a:ea typeface="メイリオ" panose="020B0604030504040204" pitchFamily="50" charset="-128"/>
                </a:rPr>
                <a:t>重点事業を遂行するのに必要な経営資源を「人」「モノ」「資金」「情報」等の観点から入力しましょう。</a:t>
              </a:r>
            </a:p>
            <a:p>
              <a:pPr marL="198900" indent="-198900">
                <a:spcAft>
                  <a:spcPts val="800"/>
                </a:spcAft>
                <a:buFont typeface="+mj-lt"/>
                <a:buAutoNum type="arabicPeriod"/>
              </a:pPr>
              <a:r>
                <a:rPr lang="ja-JP" altLang="en-US" sz="1400" b="1" dirty="0">
                  <a:solidFill>
                    <a:srgbClr val="0D357F"/>
                  </a:solidFill>
                  <a:latin typeface="メイリオ" panose="020B0604030504040204" pitchFamily="50" charset="-128"/>
                  <a:ea typeface="メイリオ" panose="020B0604030504040204" pitchFamily="50" charset="-128"/>
                </a:rPr>
                <a:t>現地復旧以外の対応策：</a:t>
              </a:r>
              <a:r>
                <a:rPr lang="ja-JP" altLang="en-US" sz="1400" dirty="0">
                  <a:latin typeface="メイリオ" panose="020B0604030504040204" pitchFamily="50" charset="-128"/>
                  <a:ea typeface="メイリオ" panose="020B0604030504040204" pitchFamily="50" charset="-128"/>
                </a:rPr>
                <a:t>重点事業の遂行は現地復旧が原則となります。ただし、被災等により現地復旧が困難な場合に備え、「他拠点」「在庫活用」「外部委託」「外部購入」等の観点から、現地復旧以外の対応策も検討しておきましょう。</a:t>
              </a:r>
            </a:p>
            <a:p>
              <a:pPr marL="198900" indent="-198900">
                <a:spcAft>
                  <a:spcPts val="800"/>
                </a:spcAft>
                <a:buFont typeface="+mj-lt"/>
                <a:buAutoNum type="arabicPeriod"/>
              </a:pPr>
              <a:endParaRPr lang="ja-JP" altLang="en-US" sz="1400" dirty="0">
                <a:latin typeface="メイリオ" panose="020B0604030504040204" pitchFamily="50" charset="-128"/>
                <a:ea typeface="メイリオ" panose="020B0604030504040204" pitchFamily="50" charset="-128"/>
              </a:endParaRPr>
            </a:p>
            <a:p>
              <a:pPr marL="198900" indent="-198900">
                <a:spcAft>
                  <a:spcPts val="800"/>
                </a:spcAft>
                <a:buFont typeface="+mj-lt"/>
                <a:buAutoNum type="arabicPeriod"/>
              </a:pPr>
              <a:endParaRPr lang="ja-JP" altLang="en-US" sz="1400" dirty="0">
                <a:latin typeface="メイリオ" panose="020B0604030504040204" pitchFamily="50" charset="-128"/>
                <a:ea typeface="メイリオ" panose="020B0604030504040204" pitchFamily="50" charset="-128"/>
              </a:endParaRPr>
            </a:p>
            <a:p>
              <a:pPr marL="198900" indent="-198900">
                <a:spcAft>
                  <a:spcPts val="800"/>
                </a:spcAft>
                <a:buFont typeface="+mj-lt"/>
                <a:buAutoNum type="arabicPeriod"/>
              </a:pPr>
              <a:endParaRPr lang="en-US" altLang="ja-JP" sz="1400" dirty="0">
                <a:latin typeface="メイリオ" panose="020B0604030504040204" pitchFamily="50" charset="-128"/>
                <a:ea typeface="メイリオ" panose="020B0604030504040204" pitchFamily="50" charset="-128"/>
              </a:endParaRPr>
            </a:p>
          </p:txBody>
        </p:sp>
        <p:sp>
          <p:nvSpPr>
            <p:cNvPr id="1117" name="テキスト ボックス 1116">
              <a:extLst>
                <a:ext uri="{FF2B5EF4-FFF2-40B4-BE49-F238E27FC236}">
                  <a16:creationId xmlns:a16="http://schemas.microsoft.com/office/drawing/2014/main" id="{B0475E97-57BA-5F2D-3FB8-85FF947FA977}"/>
                </a:ext>
              </a:extLst>
            </p:cNvPr>
            <p:cNvSpPr txBox="1">
              <a:spLocks/>
            </p:cNvSpPr>
            <p:nvPr/>
          </p:nvSpPr>
          <p:spPr>
            <a:xfrm>
              <a:off x="11649768" y="7809374"/>
              <a:ext cx="2769990" cy="1336930"/>
            </a:xfrm>
            <a:prstGeom prst="rect">
              <a:avLst/>
            </a:prstGeom>
            <a:noFill/>
            <a:ln>
              <a:noFill/>
            </a:ln>
          </p:spPr>
          <p:txBody>
            <a:bodyPr wrap="none" lIns="0" tIns="54000" rIns="0" bIns="0" rtlCol="0">
              <a:spAutoFit/>
            </a:bodyPr>
            <a:lstStyle/>
            <a:p>
              <a:pPr algn="ctr">
                <a:spcAft>
                  <a:spcPts val="200"/>
                </a:spcAft>
              </a:pPr>
              <a:r>
                <a:rPr lang="en-US" altLang="ja-JP" sz="3200" b="1" dirty="0">
                  <a:solidFill>
                    <a:srgbClr val="0D357F"/>
                  </a:solidFill>
                  <a:latin typeface="メイリオ" panose="020B0604030504040204" pitchFamily="50" charset="-128"/>
                  <a:ea typeface="メイリオ" panose="020B0604030504040204" pitchFamily="50" charset="-128"/>
                </a:rPr>
                <a:t>⑦</a:t>
              </a:r>
            </a:p>
            <a:p>
              <a:pPr algn="ctr">
                <a:spcAft>
                  <a:spcPts val="200"/>
                </a:spcAft>
              </a:pPr>
              <a:r>
                <a:rPr lang="ja-JP" altLang="en-US" sz="2400" b="1" dirty="0">
                  <a:solidFill>
                    <a:srgbClr val="0D357F"/>
                  </a:solidFill>
                  <a:latin typeface="メイリオ" panose="020B0604030504040204" pitchFamily="50" charset="-128"/>
                  <a:ea typeface="メイリオ" panose="020B0604030504040204" pitchFamily="50" charset="-128"/>
                </a:rPr>
                <a:t>重点事業継続に</a:t>
              </a:r>
              <a:endParaRPr lang="en-US" altLang="ja-JP" sz="2400" b="1" dirty="0">
                <a:solidFill>
                  <a:srgbClr val="0D357F"/>
                </a:solidFill>
                <a:latin typeface="メイリオ" panose="020B0604030504040204" pitchFamily="50" charset="-128"/>
                <a:ea typeface="メイリオ" panose="020B0604030504040204" pitchFamily="50" charset="-128"/>
              </a:endParaRPr>
            </a:p>
            <a:p>
              <a:pPr algn="ctr">
                <a:spcAft>
                  <a:spcPts val="200"/>
                </a:spcAft>
              </a:pPr>
              <a:r>
                <a:rPr lang="ja-JP" altLang="en-US" sz="2400" b="1" dirty="0">
                  <a:solidFill>
                    <a:srgbClr val="0D357F"/>
                  </a:solidFill>
                  <a:latin typeface="メイリオ" panose="020B0604030504040204" pitchFamily="50" charset="-128"/>
                  <a:ea typeface="メイリオ" panose="020B0604030504040204" pitchFamily="50" charset="-128"/>
                </a:rPr>
                <a:t>あたっての不足事項</a:t>
              </a:r>
            </a:p>
          </p:txBody>
        </p:sp>
        <p:sp>
          <p:nvSpPr>
            <p:cNvPr id="1118" name="テキスト ボックス 1117">
              <a:extLst>
                <a:ext uri="{FF2B5EF4-FFF2-40B4-BE49-F238E27FC236}">
                  <a16:creationId xmlns:a16="http://schemas.microsoft.com/office/drawing/2014/main" id="{A5C70428-2EC6-2BA2-6AF3-36B8F1B26DA6}"/>
                </a:ext>
              </a:extLst>
            </p:cNvPr>
            <p:cNvSpPr txBox="1">
              <a:spLocks/>
            </p:cNvSpPr>
            <p:nvPr/>
          </p:nvSpPr>
          <p:spPr>
            <a:xfrm>
              <a:off x="11476240" y="9133935"/>
              <a:ext cx="3117036" cy="1039412"/>
            </a:xfrm>
            <a:prstGeom prst="rect">
              <a:avLst/>
            </a:prstGeom>
            <a:noFill/>
            <a:ln>
              <a:noFill/>
            </a:ln>
          </p:spPr>
          <p:txBody>
            <a:bodyPr wrap="square" lIns="0" tIns="54000" rIns="0" bIns="0" rtlCol="0">
              <a:spAutoFit/>
            </a:bodyPr>
            <a:lstStyle/>
            <a:p>
              <a:pPr>
                <a:spcAft>
                  <a:spcPts val="200"/>
                </a:spcAft>
              </a:pPr>
              <a:r>
                <a:rPr lang="ja-JP" altLang="en-US" sz="1600" dirty="0">
                  <a:latin typeface="メイリオ" panose="020B0604030504040204" pitchFamily="50" charset="-128"/>
                  <a:ea typeface="メイリオ" panose="020B0604030504040204" pitchFamily="50" charset="-128"/>
                </a:rPr>
                <a:t>災害時に重点事業を復旧・継続するにあたって、現時点で不足している点や検討が必要な事項を整理しましょう。</a:t>
              </a:r>
            </a:p>
          </p:txBody>
        </p:sp>
        <p:sp>
          <p:nvSpPr>
            <p:cNvPr id="1113" name="テキスト ボックス 1112">
              <a:extLst>
                <a:ext uri="{FF2B5EF4-FFF2-40B4-BE49-F238E27FC236}">
                  <a16:creationId xmlns:a16="http://schemas.microsoft.com/office/drawing/2014/main" id="{FD8C1EB7-56E1-18C0-FB59-E75205F34074}"/>
                </a:ext>
              </a:extLst>
            </p:cNvPr>
            <p:cNvSpPr txBox="1">
              <a:spLocks/>
            </p:cNvSpPr>
            <p:nvPr/>
          </p:nvSpPr>
          <p:spPr>
            <a:xfrm>
              <a:off x="12265321" y="4825596"/>
              <a:ext cx="1538883" cy="954774"/>
            </a:xfrm>
            <a:prstGeom prst="rect">
              <a:avLst/>
            </a:prstGeom>
            <a:noFill/>
            <a:ln>
              <a:noFill/>
            </a:ln>
          </p:spPr>
          <p:txBody>
            <a:bodyPr wrap="none" lIns="0" tIns="54000" rIns="0" bIns="0" rtlCol="0">
              <a:spAutoFit/>
            </a:bodyPr>
            <a:lstStyle/>
            <a:p>
              <a:pPr algn="ctr">
                <a:spcAft>
                  <a:spcPts val="200"/>
                </a:spcAft>
              </a:pPr>
              <a:r>
                <a:rPr lang="en-US" altLang="ja-JP" sz="3200" b="1" dirty="0">
                  <a:solidFill>
                    <a:srgbClr val="0D357F"/>
                  </a:solidFill>
                  <a:latin typeface="メイリオ" panose="020B0604030504040204" pitchFamily="50" charset="-128"/>
                  <a:ea typeface="メイリオ" panose="020B0604030504040204" pitchFamily="50" charset="-128"/>
                </a:rPr>
                <a:t>⑥</a:t>
              </a:r>
            </a:p>
            <a:p>
              <a:pPr algn="ctr">
                <a:spcAft>
                  <a:spcPts val="200"/>
                </a:spcAft>
              </a:pPr>
              <a:r>
                <a:rPr lang="ja-JP" altLang="en-US" sz="2400" b="1" dirty="0">
                  <a:solidFill>
                    <a:srgbClr val="0D357F"/>
                  </a:solidFill>
                  <a:latin typeface="メイリオ" panose="020B0604030504040204" pitchFamily="50" charset="-128"/>
                  <a:ea typeface="メイリオ" panose="020B0604030504040204" pitchFamily="50" charset="-128"/>
                </a:rPr>
                <a:t>事前の備え</a:t>
              </a:r>
            </a:p>
          </p:txBody>
        </p:sp>
        <p:sp>
          <p:nvSpPr>
            <p:cNvPr id="1114" name="テキスト ボックス 1113">
              <a:extLst>
                <a:ext uri="{FF2B5EF4-FFF2-40B4-BE49-F238E27FC236}">
                  <a16:creationId xmlns:a16="http://schemas.microsoft.com/office/drawing/2014/main" id="{BBD5FB3E-738C-557E-8BA8-58E57F971E37}"/>
                </a:ext>
              </a:extLst>
            </p:cNvPr>
            <p:cNvSpPr txBox="1">
              <a:spLocks/>
            </p:cNvSpPr>
            <p:nvPr/>
          </p:nvSpPr>
          <p:spPr>
            <a:xfrm>
              <a:off x="11476240" y="5799929"/>
              <a:ext cx="3117036" cy="747025"/>
            </a:xfrm>
            <a:prstGeom prst="rect">
              <a:avLst/>
            </a:prstGeom>
            <a:noFill/>
            <a:ln>
              <a:noFill/>
            </a:ln>
          </p:spPr>
          <p:txBody>
            <a:bodyPr wrap="square" lIns="0" tIns="54000" rIns="0" bIns="0" rtlCol="0">
              <a:spAutoFit/>
            </a:bodyPr>
            <a:lstStyle/>
            <a:p>
              <a:pPr>
                <a:spcAft>
                  <a:spcPts val="200"/>
                </a:spcAft>
              </a:pPr>
              <a:r>
                <a:rPr lang="ja-JP" altLang="en-US" sz="1500" dirty="0">
                  <a:latin typeface="メイリオ" panose="020B0604030504040204" pitchFamily="50" charset="-128"/>
                  <a:ea typeface="メイリオ" panose="020B0604030504040204" pitchFamily="50" charset="-128"/>
                </a:rPr>
                <a:t>備蓄品や安否確認等、平時から備えておくべき事項について、自社の対応状況をチェックしましょう。</a:t>
              </a:r>
              <a:endParaRPr lang="en-US" altLang="ja-JP" sz="1500" dirty="0">
                <a:latin typeface="メイリオ" panose="020B0604030504040204" pitchFamily="50" charset="-128"/>
                <a:ea typeface="メイリオ" panose="020B0604030504040204" pitchFamily="50" charset="-128"/>
              </a:endParaRPr>
            </a:p>
          </p:txBody>
        </p:sp>
        <p:sp>
          <p:nvSpPr>
            <p:cNvPr id="1120" name="テキスト ボックス 1119">
              <a:extLst>
                <a:ext uri="{FF2B5EF4-FFF2-40B4-BE49-F238E27FC236}">
                  <a16:creationId xmlns:a16="http://schemas.microsoft.com/office/drawing/2014/main" id="{2FB75A48-91A6-380F-4C39-4EBFFD8DE470}"/>
                </a:ext>
              </a:extLst>
            </p:cNvPr>
            <p:cNvSpPr txBox="1">
              <a:spLocks/>
            </p:cNvSpPr>
            <p:nvPr/>
          </p:nvSpPr>
          <p:spPr>
            <a:xfrm>
              <a:off x="11462870" y="6609757"/>
              <a:ext cx="2220728" cy="823969"/>
            </a:xfrm>
            <a:prstGeom prst="rect">
              <a:avLst/>
            </a:prstGeom>
            <a:noFill/>
            <a:ln>
              <a:noFill/>
            </a:ln>
          </p:spPr>
          <p:txBody>
            <a:bodyPr wrap="square" lIns="0" tIns="54000" rIns="0" bIns="0" rtlCol="0">
              <a:spAutoFit/>
            </a:bodyPr>
            <a:lstStyle/>
            <a:p>
              <a:pPr marL="141750" indent="-141750">
                <a:spcAft>
                  <a:spcPts val="200"/>
                </a:spcAft>
                <a:buFont typeface="システムフォント（レギュラー）"/>
                <a:buChar char="※"/>
              </a:pPr>
              <a:r>
                <a:rPr lang="ja-JP" altLang="en-US" sz="1000" dirty="0">
                  <a:latin typeface="メイリオ" panose="020B0604030504040204" pitchFamily="50" charset="-128"/>
                  <a:ea typeface="メイリオ" panose="020B0604030504040204" pitchFamily="50" charset="-128"/>
                </a:rPr>
                <a:t>内閣府「大規模地震の発生に伴う帰宅困難者等対策のガイドライン」（</a:t>
              </a:r>
              <a:r>
                <a:rPr lang="en" altLang="ja-JP" sz="1000" dirty="0">
                  <a:latin typeface="メイリオ" panose="020B0604030504040204" pitchFamily="50" charset="-128"/>
                  <a:ea typeface="メイリオ" panose="020B0604030504040204" pitchFamily="50" charset="-128"/>
                </a:rPr>
                <a:t>P24</a:t>
              </a:r>
              <a:r>
                <a:rPr lang="ja-JP" altLang="en"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に、一斉帰宅抑制における従業員等のための備蓄の考え方に関する記載があります。</a:t>
              </a:r>
            </a:p>
          </p:txBody>
        </p:sp>
        <p:pic>
          <p:nvPicPr>
            <p:cNvPr id="1119" name="Picture 2">
              <a:extLst>
                <a:ext uri="{FF2B5EF4-FFF2-40B4-BE49-F238E27FC236}">
                  <a16:creationId xmlns:a16="http://schemas.microsoft.com/office/drawing/2014/main" id="{5DD91979-C70B-C6E2-AA39-1F5CD1E45C1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726415" y="6603235"/>
              <a:ext cx="848854" cy="8488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図 1025">
              <a:extLst>
                <a:ext uri="{FF2B5EF4-FFF2-40B4-BE49-F238E27FC236}">
                  <a16:creationId xmlns:a16="http://schemas.microsoft.com/office/drawing/2014/main" id="{DE9A41AE-67D1-3B8A-F2A7-375CC0B0F824}"/>
                </a:ext>
              </a:extLst>
            </p:cNvPr>
            <p:cNvPicPr>
              <a:picLocks noChangeAspect="1"/>
            </p:cNvPicPr>
            <p:nvPr/>
          </p:nvPicPr>
          <p:blipFill>
            <a:blip r:embed="rId9"/>
            <a:srcRect t="1" b="1184"/>
            <a:stretch>
              <a:fillRect/>
            </a:stretch>
          </p:blipFill>
          <p:spPr>
            <a:xfrm>
              <a:off x="5952537" y="5780370"/>
              <a:ext cx="1462301" cy="1821702"/>
            </a:xfrm>
            <a:prstGeom prst="rect">
              <a:avLst/>
            </a:prstGeom>
          </p:spPr>
        </p:pic>
      </p:grpSp>
    </p:spTree>
    <p:extLst>
      <p:ext uri="{BB962C8B-B14F-4D97-AF65-F5344CB8AC3E}">
        <p14:creationId xmlns:p14="http://schemas.microsoft.com/office/powerpoint/2010/main" val="296574753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476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
        <p:nvSpPr>
          <p:cNvPr id="5" name="正方形/長方形 4">
            <a:extLst>
              <a:ext uri="{FF2B5EF4-FFF2-40B4-BE49-F238E27FC236}">
                <a16:creationId xmlns:a16="http://schemas.microsoft.com/office/drawing/2014/main" id="{84B3CB3E-B632-3CBD-0840-B892EECAF66D}"/>
              </a:ext>
            </a:extLst>
          </p:cNvPr>
          <p:cNvSpPr/>
          <p:nvPr userDrawn="1"/>
        </p:nvSpPr>
        <p:spPr>
          <a:xfrm>
            <a:off x="-6198" y="914400"/>
            <a:ext cx="15125548" cy="9878839"/>
          </a:xfrm>
          <a:prstGeom prst="rect">
            <a:avLst/>
          </a:prstGeom>
          <a:solidFill>
            <a:srgbClr val="F0ED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F8AAD332-BDB8-3265-426E-BDA661256818}"/>
              </a:ext>
            </a:extLst>
          </p:cNvPr>
          <p:cNvPicPr>
            <a:picLocks noChangeAspect="1"/>
          </p:cNvPicPr>
          <p:nvPr userDrawn="1"/>
        </p:nvPicPr>
        <p:blipFill>
          <a:blip r:embed="rId2"/>
          <a:stretch>
            <a:fillRect/>
          </a:stretch>
        </p:blipFill>
        <p:spPr>
          <a:xfrm>
            <a:off x="12515927" y="226648"/>
            <a:ext cx="2344878" cy="461105"/>
          </a:xfrm>
          <a:prstGeom prst="rect">
            <a:avLst/>
          </a:prstGeom>
        </p:spPr>
      </p:pic>
    </p:spTree>
    <p:extLst>
      <p:ext uri="{BB962C8B-B14F-4D97-AF65-F5344CB8AC3E}">
        <p14:creationId xmlns:p14="http://schemas.microsoft.com/office/powerpoint/2010/main" val="234889707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476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
        <p:nvSpPr>
          <p:cNvPr id="5" name="正方形/長方形 4">
            <a:extLst>
              <a:ext uri="{FF2B5EF4-FFF2-40B4-BE49-F238E27FC236}">
                <a16:creationId xmlns:a16="http://schemas.microsoft.com/office/drawing/2014/main" id="{84B3CB3E-B632-3CBD-0840-B892EECAF66D}"/>
              </a:ext>
            </a:extLst>
          </p:cNvPr>
          <p:cNvSpPr/>
          <p:nvPr userDrawn="1"/>
        </p:nvSpPr>
        <p:spPr>
          <a:xfrm>
            <a:off x="-6198" y="914400"/>
            <a:ext cx="15125548" cy="9878839"/>
          </a:xfrm>
          <a:prstGeom prst="rect">
            <a:avLst/>
          </a:prstGeom>
          <a:solidFill>
            <a:srgbClr val="F0ED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F8AAD332-BDB8-3265-426E-BDA661256818}"/>
              </a:ext>
            </a:extLst>
          </p:cNvPr>
          <p:cNvPicPr>
            <a:picLocks noChangeAspect="1"/>
          </p:cNvPicPr>
          <p:nvPr userDrawn="1"/>
        </p:nvPicPr>
        <p:blipFill>
          <a:blip r:embed="rId2"/>
          <a:stretch>
            <a:fillRect/>
          </a:stretch>
        </p:blipFill>
        <p:spPr>
          <a:xfrm>
            <a:off x="12515927" y="226648"/>
            <a:ext cx="2344878" cy="461105"/>
          </a:xfrm>
          <a:prstGeom prst="rect">
            <a:avLst/>
          </a:prstGeom>
        </p:spPr>
      </p:pic>
      <p:sp>
        <p:nvSpPr>
          <p:cNvPr id="7" name="テキスト ボックス 6">
            <a:extLst>
              <a:ext uri="{FF2B5EF4-FFF2-40B4-BE49-F238E27FC236}">
                <a16:creationId xmlns:a16="http://schemas.microsoft.com/office/drawing/2014/main" id="{EA663824-89F8-DB19-2BCD-569F3340FE9A}"/>
              </a:ext>
            </a:extLst>
          </p:cNvPr>
          <p:cNvSpPr txBox="1"/>
          <p:nvPr userDrawn="1"/>
        </p:nvSpPr>
        <p:spPr>
          <a:xfrm>
            <a:off x="279327" y="214493"/>
            <a:ext cx="3647152" cy="485415"/>
          </a:xfrm>
          <a:prstGeom prst="rect">
            <a:avLst/>
          </a:prstGeom>
          <a:noFill/>
          <a:ln>
            <a:noFill/>
          </a:ln>
        </p:spPr>
        <p:txBody>
          <a:bodyPr wrap="none" tIns="54000" bIns="0" rtlCol="0">
            <a:spAutoFit/>
          </a:bodyPr>
          <a:lstStyle/>
          <a:p>
            <a:r>
              <a:rPr lang="ja-JP" altLang="en-US" sz="2800" b="1" spc="150" dirty="0">
                <a:solidFill>
                  <a:srgbClr val="0D357F"/>
                </a:solidFill>
                <a:latin typeface="Meiryo" panose="020B0604030504040204" pitchFamily="34" charset="-128"/>
                <a:ea typeface="Meiryo" panose="020B0604030504040204" pitchFamily="34" charset="-128"/>
              </a:rPr>
              <a:t>超入門版</a:t>
            </a:r>
            <a:r>
              <a:rPr lang="en-US" altLang="ja-JP" sz="2800" b="1" spc="150" dirty="0">
                <a:solidFill>
                  <a:srgbClr val="0D357F"/>
                </a:solidFill>
                <a:latin typeface="Meiryo" panose="020B0604030504040204" pitchFamily="34" charset="-128"/>
                <a:ea typeface="Meiryo" panose="020B0604030504040204" pitchFamily="34" charset="-128"/>
              </a:rPr>
              <a:t>BCP</a:t>
            </a:r>
            <a:r>
              <a:rPr lang="ja-JP" altLang="en-US" sz="2800" b="1" spc="150" dirty="0">
                <a:solidFill>
                  <a:srgbClr val="0D357F"/>
                </a:solidFill>
                <a:latin typeface="Meiryo" panose="020B0604030504040204" pitchFamily="34" charset="-128"/>
                <a:ea typeface="Meiryo" panose="020B0604030504040204" pitchFamily="34" charset="-128"/>
              </a:rPr>
              <a:t>シート</a:t>
            </a:r>
            <a:endParaRPr lang="en-US" altLang="ja-JP" sz="2800" b="1" spc="150" dirty="0">
              <a:solidFill>
                <a:srgbClr val="0D357F"/>
              </a:solidFill>
              <a:latin typeface="Meiryo" panose="020B0604030504040204" pitchFamily="34" charset="-128"/>
              <a:ea typeface="Meiryo" panose="020B0604030504040204" pitchFamily="34" charset="-128"/>
            </a:endParaRPr>
          </a:p>
        </p:txBody>
      </p:sp>
      <p:sp>
        <p:nvSpPr>
          <p:cNvPr id="25" name="テキスト ボックス 24">
            <a:extLst>
              <a:ext uri="{FF2B5EF4-FFF2-40B4-BE49-F238E27FC236}">
                <a16:creationId xmlns:a16="http://schemas.microsoft.com/office/drawing/2014/main" id="{8BF34A3A-5620-394C-2B23-667C73047EEB}"/>
              </a:ext>
            </a:extLst>
          </p:cNvPr>
          <p:cNvSpPr txBox="1"/>
          <p:nvPr userDrawn="1"/>
        </p:nvSpPr>
        <p:spPr>
          <a:xfrm>
            <a:off x="3926479" y="187229"/>
            <a:ext cx="2832827" cy="539942"/>
          </a:xfrm>
          <a:prstGeom prst="rect">
            <a:avLst/>
          </a:prstGeom>
          <a:noFill/>
          <a:ln>
            <a:solidFill>
              <a:srgbClr val="0D357F"/>
            </a:solidFill>
          </a:ln>
        </p:spPr>
        <p:txBody>
          <a:bodyPr wrap="none" tIns="108000" bIns="0" rtlCol="0" anchor="ctr">
            <a:spAutoFit/>
          </a:bodyPr>
          <a:lstStyle/>
          <a:p>
            <a:pPr algn="ctr"/>
            <a:r>
              <a:rPr lang="ja-JP" altLang="en-US" sz="2800" b="1" spc="150" dirty="0">
                <a:solidFill>
                  <a:srgbClr val="0D357F"/>
                </a:solidFill>
                <a:latin typeface="Meiryo" panose="020B0604030504040204" pitchFamily="34" charset="-128"/>
                <a:ea typeface="Meiryo" panose="020B0604030504040204" pitchFamily="34" charset="-128"/>
              </a:rPr>
              <a:t>首都直下地震編</a:t>
            </a:r>
            <a:endParaRPr lang="en-US" altLang="ja-JP" sz="2800" b="1" spc="150" dirty="0">
              <a:solidFill>
                <a:srgbClr val="0D357F"/>
              </a:solidFill>
              <a:latin typeface="Meiryo" panose="020B0604030504040204" pitchFamily="34" charset="-128"/>
              <a:ea typeface="Meiryo" panose="020B0604030504040204" pitchFamily="34" charset="-128"/>
            </a:endParaRPr>
          </a:p>
        </p:txBody>
      </p:sp>
      <p:sp>
        <p:nvSpPr>
          <p:cNvPr id="45" name="テキスト ボックス 44">
            <a:extLst>
              <a:ext uri="{FF2B5EF4-FFF2-40B4-BE49-F238E27FC236}">
                <a16:creationId xmlns:a16="http://schemas.microsoft.com/office/drawing/2014/main" id="{DFC509D7-C8DD-8CFC-9EF3-224847D9BCF6}"/>
              </a:ext>
            </a:extLst>
          </p:cNvPr>
          <p:cNvSpPr txBox="1">
            <a:spLocks/>
          </p:cNvSpPr>
          <p:nvPr userDrawn="1"/>
        </p:nvSpPr>
        <p:spPr>
          <a:xfrm>
            <a:off x="6979645" y="187229"/>
            <a:ext cx="2832827" cy="539942"/>
          </a:xfrm>
          <a:prstGeom prst="rect">
            <a:avLst/>
          </a:prstGeom>
          <a:noFill/>
          <a:ln>
            <a:solidFill>
              <a:srgbClr val="0D357F"/>
            </a:solidFill>
          </a:ln>
        </p:spPr>
        <p:txBody>
          <a:bodyPr wrap="none" lIns="90000" tIns="108000" bIns="0" rtlCol="0" anchor="ctr">
            <a:noAutofit/>
          </a:bodyPr>
          <a:lstStyle/>
          <a:p>
            <a:pPr algn="ctr"/>
            <a:endParaRPr lang="en-US" altLang="ja-JP" sz="2800" b="1" spc="150" dirty="0">
              <a:solidFill>
                <a:srgbClr val="0D357F"/>
              </a:solidFill>
              <a:latin typeface="Meiryo" panose="020B0604030504040204" pitchFamily="34" charset="-128"/>
              <a:ea typeface="Meiryo" panose="020B0604030504040204" pitchFamily="34" charset="-128"/>
            </a:endParaRPr>
          </a:p>
        </p:txBody>
      </p:sp>
      <p:sp>
        <p:nvSpPr>
          <p:cNvPr id="46" name="テキスト ボックス 45">
            <a:extLst>
              <a:ext uri="{FF2B5EF4-FFF2-40B4-BE49-F238E27FC236}">
                <a16:creationId xmlns:a16="http://schemas.microsoft.com/office/drawing/2014/main" id="{07907FED-A083-F21F-2CA0-AC10306C884E}"/>
              </a:ext>
            </a:extLst>
          </p:cNvPr>
          <p:cNvSpPr txBox="1">
            <a:spLocks/>
          </p:cNvSpPr>
          <p:nvPr userDrawn="1"/>
        </p:nvSpPr>
        <p:spPr>
          <a:xfrm>
            <a:off x="7082687" y="237194"/>
            <a:ext cx="2627999" cy="440012"/>
          </a:xfrm>
          <a:prstGeom prst="rect">
            <a:avLst/>
          </a:prstGeom>
          <a:noFill/>
          <a:ln>
            <a:noFill/>
          </a:ln>
        </p:spPr>
        <p:txBody>
          <a:bodyPr wrap="square" lIns="0" tIns="0" rIns="0" bIns="0" rtlCol="0" anchor="ctr">
            <a:noAutofit/>
          </a:bodyPr>
          <a:lstStyle/>
          <a:p>
            <a:pPr algn="l">
              <a:lnSpc>
                <a:spcPct val="140000"/>
              </a:lnSpc>
            </a:pPr>
            <a:r>
              <a:rPr lang="ja-JP" altLang="en-US" sz="1300" spc="-150" dirty="0">
                <a:solidFill>
                  <a:srgbClr val="0D357F"/>
                </a:solidFill>
                <a:latin typeface="メイリオ" panose="020B0604030504040204" pitchFamily="50" charset="-128"/>
                <a:ea typeface="メイリオ" panose="020B0604030504040204" pitchFamily="50" charset="-128"/>
              </a:rPr>
              <a:t>作　成　日：</a:t>
            </a:r>
            <a:r>
              <a:rPr lang="en-US" altLang="ja-JP" sz="1300" spc="-150" dirty="0">
                <a:solidFill>
                  <a:srgbClr val="C00000"/>
                </a:solidFill>
                <a:latin typeface="メイリオ" panose="020B0604030504040204" pitchFamily="50" charset="-128"/>
                <a:ea typeface="メイリオ" panose="020B0604030504040204" pitchFamily="50" charset="-128"/>
              </a:rPr>
              <a:t>2025</a:t>
            </a:r>
            <a:r>
              <a:rPr lang="ja-JP" altLang="en-US" sz="1300" spc="-150" dirty="0">
                <a:solidFill>
                  <a:srgbClr val="C00000"/>
                </a:solidFill>
                <a:latin typeface="メイリオ" panose="020B0604030504040204" pitchFamily="50" charset="-128"/>
                <a:ea typeface="メイリオ" panose="020B0604030504040204" pitchFamily="50" charset="-128"/>
              </a:rPr>
              <a:t>年</a:t>
            </a:r>
            <a:r>
              <a:rPr lang="en-US" altLang="ja-JP" sz="1300" spc="-150" dirty="0">
                <a:solidFill>
                  <a:srgbClr val="C00000"/>
                </a:solidFill>
                <a:latin typeface="メイリオ" panose="020B0604030504040204" pitchFamily="50" charset="-128"/>
                <a:ea typeface="メイリオ" panose="020B0604030504040204" pitchFamily="50" charset="-128"/>
              </a:rPr>
              <a:t>8</a:t>
            </a:r>
            <a:r>
              <a:rPr lang="ja-JP" altLang="en-US" sz="1300" spc="-150" dirty="0">
                <a:solidFill>
                  <a:srgbClr val="C00000"/>
                </a:solidFill>
                <a:latin typeface="メイリオ" panose="020B0604030504040204" pitchFamily="50" charset="-128"/>
                <a:ea typeface="メイリオ" panose="020B0604030504040204" pitchFamily="50" charset="-128"/>
              </a:rPr>
              <a:t>月</a:t>
            </a:r>
            <a:r>
              <a:rPr lang="en-US" altLang="ja-JP" sz="1300" spc="-150" dirty="0">
                <a:solidFill>
                  <a:srgbClr val="C00000"/>
                </a:solidFill>
                <a:latin typeface="メイリオ" panose="020B0604030504040204" pitchFamily="50" charset="-128"/>
                <a:ea typeface="メイリオ" panose="020B0604030504040204" pitchFamily="50" charset="-128"/>
              </a:rPr>
              <a:t>1</a:t>
            </a:r>
            <a:r>
              <a:rPr lang="ja-JP" altLang="en-US" sz="1300" spc="-150" dirty="0">
                <a:solidFill>
                  <a:srgbClr val="C00000"/>
                </a:solidFill>
                <a:latin typeface="メイリオ" panose="020B0604030504040204" pitchFamily="50" charset="-128"/>
                <a:ea typeface="メイリオ" panose="020B0604030504040204" pitchFamily="50" charset="-128"/>
              </a:rPr>
              <a:t>日</a:t>
            </a:r>
            <a:endParaRPr lang="en-US" altLang="ja-JP" sz="1300" spc="-150" dirty="0">
              <a:solidFill>
                <a:srgbClr val="C00000"/>
              </a:solidFill>
              <a:latin typeface="メイリオ" panose="020B0604030504040204" pitchFamily="50" charset="-128"/>
              <a:ea typeface="メイリオ" panose="020B0604030504040204" pitchFamily="50" charset="-128"/>
            </a:endParaRPr>
          </a:p>
          <a:p>
            <a:pPr algn="l">
              <a:lnSpc>
                <a:spcPct val="140000"/>
              </a:lnSpc>
            </a:pPr>
            <a:r>
              <a:rPr lang="ja-JP" altLang="en-US" sz="1300" spc="-150" dirty="0">
                <a:solidFill>
                  <a:srgbClr val="0D357F"/>
                </a:solidFill>
                <a:latin typeface="メイリオ" panose="020B0604030504040204" pitchFamily="50" charset="-128"/>
                <a:ea typeface="メイリオ" panose="020B0604030504040204" pitchFamily="50" charset="-128"/>
              </a:rPr>
              <a:t>次回更新日：</a:t>
            </a:r>
            <a:r>
              <a:rPr lang="en-US" altLang="ja-JP" sz="1300" spc="-150" dirty="0">
                <a:solidFill>
                  <a:srgbClr val="C00000"/>
                </a:solidFill>
                <a:latin typeface="メイリオ" panose="020B0604030504040204" pitchFamily="50" charset="-128"/>
                <a:ea typeface="メイリオ" panose="020B0604030504040204" pitchFamily="50" charset="-128"/>
              </a:rPr>
              <a:t>2026</a:t>
            </a:r>
            <a:r>
              <a:rPr lang="ja-JP" altLang="en-US" sz="1300" spc="-150" dirty="0">
                <a:solidFill>
                  <a:srgbClr val="C00000"/>
                </a:solidFill>
                <a:latin typeface="メイリオ" panose="020B0604030504040204" pitchFamily="50" charset="-128"/>
                <a:ea typeface="メイリオ" panose="020B0604030504040204" pitchFamily="50" charset="-128"/>
              </a:rPr>
              <a:t>年</a:t>
            </a:r>
            <a:r>
              <a:rPr lang="en-US" altLang="ja-JP" sz="1300" spc="-150" dirty="0">
                <a:solidFill>
                  <a:srgbClr val="C00000"/>
                </a:solidFill>
                <a:latin typeface="メイリオ" panose="020B0604030504040204" pitchFamily="50" charset="-128"/>
                <a:ea typeface="メイリオ" panose="020B0604030504040204" pitchFamily="50" charset="-128"/>
              </a:rPr>
              <a:t>8</a:t>
            </a:r>
            <a:r>
              <a:rPr lang="ja-JP" altLang="en-US" sz="1300" spc="-150" dirty="0">
                <a:solidFill>
                  <a:srgbClr val="C00000"/>
                </a:solidFill>
                <a:latin typeface="メイリオ" panose="020B0604030504040204" pitchFamily="50" charset="-128"/>
                <a:ea typeface="メイリオ" panose="020B0604030504040204" pitchFamily="50" charset="-128"/>
              </a:rPr>
              <a:t>月</a:t>
            </a:r>
            <a:r>
              <a:rPr lang="en-US" altLang="ja-JP" sz="1300" spc="-150" dirty="0">
                <a:solidFill>
                  <a:srgbClr val="C00000"/>
                </a:solidFill>
                <a:latin typeface="メイリオ" panose="020B0604030504040204" pitchFamily="50" charset="-128"/>
                <a:ea typeface="メイリオ" panose="020B0604030504040204" pitchFamily="50" charset="-128"/>
              </a:rPr>
              <a:t>1</a:t>
            </a:r>
            <a:r>
              <a:rPr lang="ja-JP" altLang="en-US" sz="1300" spc="-150" dirty="0">
                <a:solidFill>
                  <a:srgbClr val="C00000"/>
                </a:solidFill>
                <a:latin typeface="メイリオ" panose="020B0604030504040204" pitchFamily="50" charset="-128"/>
                <a:ea typeface="メイリオ" panose="020B0604030504040204" pitchFamily="50" charset="-128"/>
              </a:rPr>
              <a:t>日</a:t>
            </a:r>
          </a:p>
        </p:txBody>
      </p:sp>
      <p:cxnSp>
        <p:nvCxnSpPr>
          <p:cNvPr id="49" name="直線コネクタ 48">
            <a:extLst>
              <a:ext uri="{FF2B5EF4-FFF2-40B4-BE49-F238E27FC236}">
                <a16:creationId xmlns:a16="http://schemas.microsoft.com/office/drawing/2014/main" id="{A4C83C2D-4CF3-5985-C474-4765FF914D5D}"/>
              </a:ext>
            </a:extLst>
          </p:cNvPr>
          <p:cNvCxnSpPr>
            <a:cxnSpLocks/>
          </p:cNvCxnSpPr>
          <p:nvPr userDrawn="1"/>
        </p:nvCxnSpPr>
        <p:spPr>
          <a:xfrm>
            <a:off x="7091808" y="457200"/>
            <a:ext cx="2628000" cy="0"/>
          </a:xfrm>
          <a:prstGeom prst="line">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cxnSp>
      <p:sp>
        <p:nvSpPr>
          <p:cNvPr id="59" name="角丸四角形 58">
            <a:extLst>
              <a:ext uri="{FF2B5EF4-FFF2-40B4-BE49-F238E27FC236}">
                <a16:creationId xmlns:a16="http://schemas.microsoft.com/office/drawing/2014/main" id="{7A092788-CC27-4EC0-9423-76A239A2F464}"/>
              </a:ext>
            </a:extLst>
          </p:cNvPr>
          <p:cNvSpPr>
            <a:spLocks/>
          </p:cNvSpPr>
          <p:nvPr userDrawn="1"/>
        </p:nvSpPr>
        <p:spPr>
          <a:xfrm>
            <a:off x="358518" y="8599827"/>
            <a:ext cx="3493776" cy="458041"/>
          </a:xfrm>
          <a:prstGeom prst="roundRect">
            <a:avLst>
              <a:gd name="adj" fmla="val 13690"/>
            </a:avLst>
          </a:prstGeom>
          <a:solidFill>
            <a:srgbClr val="0D35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5" name="表 54">
            <a:extLst>
              <a:ext uri="{FF2B5EF4-FFF2-40B4-BE49-F238E27FC236}">
                <a16:creationId xmlns:a16="http://schemas.microsoft.com/office/drawing/2014/main" id="{7C5D3CDA-FD6F-1E2E-EE30-0D02AA1B7E7E}"/>
              </a:ext>
            </a:extLst>
          </p:cNvPr>
          <p:cNvGraphicFramePr>
            <a:graphicFrameLocks/>
          </p:cNvGraphicFramePr>
          <p:nvPr userDrawn="1">
            <p:extLst>
              <p:ext uri="{D42A27DB-BD31-4B8C-83A1-F6EECF244321}">
                <p14:modId xmlns:p14="http://schemas.microsoft.com/office/powerpoint/2010/main" val="658039637"/>
              </p:ext>
            </p:extLst>
          </p:nvPr>
        </p:nvGraphicFramePr>
        <p:xfrm>
          <a:off x="258331" y="8976360"/>
          <a:ext cx="7125505" cy="1641700"/>
        </p:xfrm>
        <a:graphic>
          <a:graphicData uri="http://schemas.openxmlformats.org/drawingml/2006/table">
            <a:tbl>
              <a:tblPr firstRow="1" bandRow="1">
                <a:tableStyleId>{5C22544A-7EE6-4342-B048-85BDC9FD1C3A}</a:tableStyleId>
              </a:tblPr>
              <a:tblGrid>
                <a:gridCol w="357505">
                  <a:extLst>
                    <a:ext uri="{9D8B030D-6E8A-4147-A177-3AD203B41FA5}">
                      <a16:colId xmlns:a16="http://schemas.microsoft.com/office/drawing/2014/main" val="2985582507"/>
                    </a:ext>
                  </a:extLst>
                </a:gridCol>
                <a:gridCol w="6768000">
                  <a:extLst>
                    <a:ext uri="{9D8B030D-6E8A-4147-A177-3AD203B41FA5}">
                      <a16:colId xmlns:a16="http://schemas.microsoft.com/office/drawing/2014/main" val="3708341722"/>
                    </a:ext>
                  </a:extLst>
                </a:gridCol>
              </a:tblGrid>
              <a:tr h="328340">
                <a:tc>
                  <a:txBody>
                    <a:bodyPr/>
                    <a:lstStyle/>
                    <a:p>
                      <a:pPr algn="ctr"/>
                      <a:r>
                        <a:rPr kumimoji="1" lang="ja-JP" altLang="en-US" sz="1200" b="0">
                          <a:solidFill>
                            <a:srgbClr val="C00000"/>
                          </a:solidFill>
                          <a:latin typeface="Meiryo" panose="020B0604030504040204" pitchFamily="34" charset="-128"/>
                          <a:ea typeface="Meiryo" panose="020B0604030504040204" pitchFamily="34" charset="-128"/>
                        </a:rPr>
                        <a:t>✔︎</a:t>
                      </a:r>
                    </a:p>
                  </a:txBody>
                  <a:tcPr marT="72000" marB="36000" anchor="b">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ja-JP" altLang="ja-JP" sz="1100" b="0" dirty="0">
                          <a:solidFill>
                            <a:schemeClr val="tx1"/>
                          </a:solidFill>
                          <a:latin typeface="Meiryo" panose="020B0604030504040204" pitchFamily="34" charset="-128"/>
                          <a:ea typeface="Meiryo" panose="020B0604030504040204" pitchFamily="34" charset="-128"/>
                        </a:rPr>
                        <a:t>備蓄品の整備はできているか？</a:t>
                      </a:r>
                      <a:endParaRPr lang="en-US" altLang="ja-JP" sz="1100" b="0" dirty="0">
                        <a:solidFill>
                          <a:schemeClr val="tx1"/>
                        </a:solidFill>
                        <a:latin typeface="Meiryo" panose="020B0604030504040204" pitchFamily="34" charset="-128"/>
                        <a:ea typeface="Meiryo" panose="020B0604030504040204" pitchFamily="34" charset="-128"/>
                      </a:endParaRPr>
                    </a:p>
                  </a:txBody>
                  <a:tcPr marT="72000" marB="36000" anchor="b">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48010683"/>
                  </a:ext>
                </a:extLst>
              </a:tr>
              <a:tr h="328340">
                <a:tc>
                  <a:txBody>
                    <a:bodyPr/>
                    <a:lstStyle/>
                    <a:p>
                      <a:pPr marL="0" marR="0" lvl="0" indent="0" algn="ctr" defTabSz="1425550" rtl="0" eaLnBrk="1" fontAlgn="auto" latinLnBrk="0" hangingPunct="1">
                        <a:lnSpc>
                          <a:spcPct val="100000"/>
                        </a:lnSpc>
                        <a:spcBef>
                          <a:spcPts val="0"/>
                        </a:spcBef>
                        <a:spcAft>
                          <a:spcPts val="0"/>
                        </a:spcAft>
                        <a:buClrTx/>
                        <a:buSzTx/>
                        <a:buFontTx/>
                        <a:buNone/>
                        <a:tabLst/>
                        <a:defRPr/>
                      </a:pPr>
                      <a:r>
                        <a:rPr kumimoji="1" lang="ja-JP" altLang="en-US" sz="1200" b="0">
                          <a:solidFill>
                            <a:srgbClr val="C00000"/>
                          </a:solidFill>
                          <a:latin typeface="Meiryo" panose="020B0604030504040204" pitchFamily="34" charset="-128"/>
                          <a:ea typeface="Meiryo" panose="020B0604030504040204" pitchFamily="34" charset="-128"/>
                        </a:rPr>
                        <a:t>✔︎</a:t>
                      </a:r>
                    </a:p>
                  </a:txBody>
                  <a:tcPr marT="72000" marB="36000" anchor="b">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ja-JP" altLang="ja-JP" sz="1100" dirty="0">
                          <a:latin typeface="メイリオ" panose="020B0604030504040204" pitchFamily="50" charset="-128"/>
                          <a:ea typeface="メイリオ" panose="020B0604030504040204" pitchFamily="50" charset="-128"/>
                        </a:rPr>
                        <a:t>従業員の安否</a:t>
                      </a:r>
                      <a:r>
                        <a:rPr lang="ja-JP" altLang="en-US" sz="1100" dirty="0">
                          <a:latin typeface="メイリオ" panose="020B0604030504040204" pitchFamily="50" charset="-128"/>
                          <a:ea typeface="メイリオ" panose="020B0604030504040204" pitchFamily="50" charset="-128"/>
                        </a:rPr>
                        <a:t>確認は実施できるか？担当者は決まっているか？</a:t>
                      </a:r>
                      <a:endParaRPr lang="en-US" altLang="ja-JP" sz="1100" dirty="0">
                        <a:latin typeface="メイリオ" panose="020B0604030504040204" pitchFamily="50" charset="-128"/>
                        <a:ea typeface="メイリオ" panose="020B0604030504040204" pitchFamily="50" charset="-128"/>
                      </a:endParaRPr>
                    </a:p>
                  </a:txBody>
                  <a:tcPr marT="72000" marB="36000" anchor="b">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70835"/>
                  </a:ext>
                </a:extLst>
              </a:tr>
              <a:tr h="328340">
                <a:tc>
                  <a:txBody>
                    <a:bodyPr/>
                    <a:lstStyle/>
                    <a:p>
                      <a:pPr marL="0" marR="0" lvl="0" indent="0" algn="ctr" defTabSz="1425550" rtl="0" eaLnBrk="1" fontAlgn="auto" latinLnBrk="0" hangingPunct="1">
                        <a:lnSpc>
                          <a:spcPct val="100000"/>
                        </a:lnSpc>
                        <a:spcBef>
                          <a:spcPts val="0"/>
                        </a:spcBef>
                        <a:spcAft>
                          <a:spcPts val="0"/>
                        </a:spcAft>
                        <a:buClrTx/>
                        <a:buSzTx/>
                        <a:buFontTx/>
                        <a:buNone/>
                        <a:tabLst/>
                        <a:defRPr/>
                      </a:pPr>
                      <a:r>
                        <a:rPr kumimoji="1" lang="ja-JP" altLang="en-US" sz="1200" b="0">
                          <a:solidFill>
                            <a:srgbClr val="C00000"/>
                          </a:solidFill>
                          <a:latin typeface="Meiryo" panose="020B0604030504040204" pitchFamily="34" charset="-128"/>
                          <a:ea typeface="Meiryo" panose="020B0604030504040204" pitchFamily="34" charset="-128"/>
                        </a:rPr>
                        <a:t>✔︎</a:t>
                      </a:r>
                    </a:p>
                  </a:txBody>
                  <a:tcPr marT="72000" marB="36000" anchor="b">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ja-JP" altLang="ja-JP" sz="1100" dirty="0">
                          <a:latin typeface="メイリオ" panose="020B0604030504040204" pitchFamily="50" charset="-128"/>
                          <a:ea typeface="メイリオ" panose="020B0604030504040204" pitchFamily="50" charset="-128"/>
                        </a:rPr>
                        <a:t>重要情報のバックアップ、機器の整備はできているか</a:t>
                      </a:r>
                      <a:r>
                        <a:rPr lang="ja-JP" altLang="en-US" sz="1100" dirty="0">
                          <a:latin typeface="メイリオ" panose="020B0604030504040204" pitchFamily="50" charset="-128"/>
                          <a:ea typeface="メイリオ" panose="020B0604030504040204" pitchFamily="50" charset="-128"/>
                        </a:rPr>
                        <a:t>？</a:t>
                      </a:r>
                      <a:r>
                        <a:rPr lang="ja-JP" altLang="ja-JP"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PC/</a:t>
                      </a:r>
                      <a:r>
                        <a:rPr lang="ja-JP" altLang="ja-JP" sz="900" dirty="0">
                          <a:latin typeface="メイリオ" panose="020B0604030504040204" pitchFamily="50" charset="-128"/>
                          <a:ea typeface="メイリオ" panose="020B0604030504040204" pitchFamily="50" charset="-128"/>
                        </a:rPr>
                        <a:t>複合機</a:t>
                      </a:r>
                      <a:r>
                        <a:rPr lang="en-US" altLang="ja-JP" sz="900" dirty="0">
                          <a:latin typeface="メイリオ" panose="020B0604030504040204" pitchFamily="50" charset="-128"/>
                          <a:ea typeface="メイリオ" panose="020B0604030504040204" pitchFamily="50" charset="-128"/>
                        </a:rPr>
                        <a:t>/</a:t>
                      </a:r>
                      <a:r>
                        <a:rPr lang="ja-JP" altLang="ja-JP" sz="900" dirty="0">
                          <a:latin typeface="メイリオ" panose="020B0604030504040204" pitchFamily="50" charset="-128"/>
                          <a:ea typeface="メイリオ" panose="020B0604030504040204" pitchFamily="50" charset="-128"/>
                        </a:rPr>
                        <a:t>電話</a:t>
                      </a:r>
                      <a:r>
                        <a:rPr lang="en-US" altLang="ja-JP" sz="900" dirty="0">
                          <a:latin typeface="メイリオ" panose="020B0604030504040204" pitchFamily="50" charset="-128"/>
                          <a:ea typeface="メイリオ" panose="020B0604030504040204" pitchFamily="50" charset="-128"/>
                        </a:rPr>
                        <a:t>/</a:t>
                      </a:r>
                      <a:r>
                        <a:rPr lang="ja-JP" altLang="ja-JP" sz="900" dirty="0">
                          <a:latin typeface="メイリオ" panose="020B0604030504040204" pitchFamily="50" charset="-128"/>
                          <a:ea typeface="メイリオ" panose="020B0604030504040204" pitchFamily="50" charset="-128"/>
                        </a:rPr>
                        <a:t>非常用電源</a:t>
                      </a:r>
                      <a:r>
                        <a:rPr lang="en-US" altLang="ja-JP" sz="900" dirty="0">
                          <a:latin typeface="メイリオ" panose="020B0604030504040204" pitchFamily="50" charset="-128"/>
                          <a:ea typeface="メイリオ" panose="020B0604030504040204" pitchFamily="50" charset="-128"/>
                        </a:rPr>
                        <a:t>/</a:t>
                      </a:r>
                      <a:r>
                        <a:rPr lang="ja-JP" altLang="ja-JP" sz="900" dirty="0">
                          <a:latin typeface="メイリオ" panose="020B0604030504040204" pitchFamily="50" charset="-128"/>
                          <a:ea typeface="メイリオ" panose="020B0604030504040204" pitchFamily="50" charset="-128"/>
                        </a:rPr>
                        <a:t>テレワーク対応機器</a:t>
                      </a:r>
                      <a:r>
                        <a:rPr lang="ja-JP" altLang="en-US" sz="900" dirty="0">
                          <a:latin typeface="メイリオ" panose="020B0604030504040204" pitchFamily="50" charset="-128"/>
                          <a:ea typeface="メイリオ" panose="020B0604030504040204" pitchFamily="50" charset="-128"/>
                        </a:rPr>
                        <a:t>等</a:t>
                      </a:r>
                      <a:r>
                        <a:rPr lang="ja-JP" altLang="ja-JP" sz="9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txBody>
                  <a:tcPr marT="72000" marB="36000" anchor="b">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40282859"/>
                  </a:ext>
                </a:extLst>
              </a:tr>
              <a:tr h="328340">
                <a:tc>
                  <a:txBody>
                    <a:bodyPr/>
                    <a:lstStyle/>
                    <a:p>
                      <a:pPr marL="0" marR="0" lvl="0" indent="0" algn="ctr" defTabSz="1425550" rtl="0" eaLnBrk="1" fontAlgn="auto" latinLnBrk="0" hangingPunct="1">
                        <a:lnSpc>
                          <a:spcPct val="100000"/>
                        </a:lnSpc>
                        <a:spcBef>
                          <a:spcPts val="0"/>
                        </a:spcBef>
                        <a:spcAft>
                          <a:spcPts val="0"/>
                        </a:spcAft>
                        <a:buClrTx/>
                        <a:buSzTx/>
                        <a:buFontTx/>
                        <a:buNone/>
                        <a:tabLst/>
                        <a:defRPr/>
                      </a:pPr>
                      <a:r>
                        <a:rPr kumimoji="1" lang="ja-JP" altLang="en-US" sz="1200" b="0">
                          <a:solidFill>
                            <a:srgbClr val="C00000"/>
                          </a:solidFill>
                          <a:latin typeface="Meiryo" panose="020B0604030504040204" pitchFamily="34" charset="-128"/>
                          <a:ea typeface="Meiryo" panose="020B0604030504040204" pitchFamily="34" charset="-128"/>
                        </a:rPr>
                        <a:t>✔︎</a:t>
                      </a:r>
                    </a:p>
                  </a:txBody>
                  <a:tcPr marT="72000" marB="36000" anchor="b">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ja-JP" altLang="ja-JP" sz="1100" dirty="0">
                          <a:latin typeface="メイリオ" panose="020B0604030504040204" pitchFamily="50" charset="-128"/>
                          <a:ea typeface="メイリオ" panose="020B0604030504040204" pitchFamily="50" charset="-128"/>
                        </a:rPr>
                        <a:t>落下物の防止対策はできているか？耐震設備は万全か？</a:t>
                      </a:r>
                      <a:endParaRPr lang="en-US" altLang="ja-JP" sz="1100" dirty="0">
                        <a:latin typeface="メイリオ" panose="020B0604030504040204" pitchFamily="50" charset="-128"/>
                        <a:ea typeface="メイリオ" panose="020B0604030504040204" pitchFamily="50" charset="-128"/>
                      </a:endParaRPr>
                    </a:p>
                  </a:txBody>
                  <a:tcPr marT="72000" marB="36000" anchor="b">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05060031"/>
                  </a:ext>
                </a:extLst>
              </a:tr>
              <a:tr h="328340">
                <a:tc>
                  <a:txBody>
                    <a:bodyPr/>
                    <a:lstStyle/>
                    <a:p>
                      <a:pPr marL="0" marR="0" lvl="0" indent="0" algn="ctr" defTabSz="1425550" rtl="0" eaLnBrk="1" fontAlgn="auto" latinLnBrk="0" hangingPunct="1">
                        <a:lnSpc>
                          <a:spcPct val="100000"/>
                        </a:lnSpc>
                        <a:spcBef>
                          <a:spcPts val="0"/>
                        </a:spcBef>
                        <a:spcAft>
                          <a:spcPts val="0"/>
                        </a:spcAft>
                        <a:buClrTx/>
                        <a:buSzTx/>
                        <a:buFontTx/>
                        <a:buNone/>
                        <a:tabLst/>
                        <a:defRPr/>
                      </a:pPr>
                      <a:r>
                        <a:rPr kumimoji="1" lang="ja-JP" altLang="en-US" sz="1200" b="0">
                          <a:solidFill>
                            <a:schemeClr val="bg1">
                              <a:lumMod val="95000"/>
                            </a:schemeClr>
                          </a:solidFill>
                          <a:latin typeface="Meiryo" panose="020B0604030504040204" pitchFamily="34" charset="-128"/>
                          <a:ea typeface="Meiryo" panose="020B0604030504040204" pitchFamily="34" charset="-128"/>
                        </a:rPr>
                        <a:t>✔︎</a:t>
                      </a:r>
                    </a:p>
                  </a:txBody>
                  <a:tcPr marT="72000" marB="36000" anchor="b">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dk1"/>
                          </a:solidFill>
                          <a:effectLst/>
                          <a:latin typeface="メイリオ" panose="020B0604030504040204" pitchFamily="50" charset="-128"/>
                          <a:ea typeface="メイリオ" panose="020B0604030504040204" pitchFamily="50" charset="-128"/>
                          <a:cs typeface="+mn-cs"/>
                        </a:rPr>
                        <a:t>従業員向けに、一斉帰宅抑制や家族間の安否確認、自宅での備蓄品整備等の啓発ができているか？</a:t>
                      </a:r>
                      <a:endParaRPr lang="ja-JP" altLang="ja-JP" sz="1100" dirty="0">
                        <a:latin typeface="メイリオ" panose="020B0604030504040204" pitchFamily="50" charset="-128"/>
                        <a:ea typeface="メイリオ" panose="020B0604030504040204" pitchFamily="50" charset="-128"/>
                      </a:endParaRPr>
                    </a:p>
                  </a:txBody>
                  <a:tcPr marT="72000" marB="36000" anchor="b">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2122616"/>
                  </a:ext>
                </a:extLst>
              </a:tr>
            </a:tbl>
          </a:graphicData>
        </a:graphic>
      </p:graphicFrame>
      <p:sp>
        <p:nvSpPr>
          <p:cNvPr id="53" name="テキスト ボックス 52">
            <a:extLst>
              <a:ext uri="{FF2B5EF4-FFF2-40B4-BE49-F238E27FC236}">
                <a16:creationId xmlns:a16="http://schemas.microsoft.com/office/drawing/2014/main" id="{0EA7CC03-6B35-7E9B-3D19-B9D8B374FD55}"/>
              </a:ext>
            </a:extLst>
          </p:cNvPr>
          <p:cNvSpPr txBox="1">
            <a:spLocks/>
          </p:cNvSpPr>
          <p:nvPr userDrawn="1"/>
        </p:nvSpPr>
        <p:spPr>
          <a:xfrm>
            <a:off x="448178" y="8638034"/>
            <a:ext cx="2924198" cy="331526"/>
          </a:xfrm>
          <a:prstGeom prst="rect">
            <a:avLst/>
          </a:prstGeom>
          <a:noFill/>
          <a:ln>
            <a:noFill/>
          </a:ln>
        </p:spPr>
        <p:txBody>
          <a:bodyPr wrap="none" tIns="54000" bIns="0" rtlCol="0">
            <a:spAutoFit/>
          </a:bodyPr>
          <a:lstStyle/>
          <a:p>
            <a:r>
              <a:rPr lang="ja-JP" altLang="en-US" sz="1800" b="1" spc="150" dirty="0">
                <a:solidFill>
                  <a:schemeClr val="bg1"/>
                </a:solidFill>
                <a:latin typeface="Meiryo" panose="020B0604030504040204" pitchFamily="34" charset="-128"/>
                <a:ea typeface="Meiryo" panose="020B0604030504040204" pitchFamily="34" charset="-128"/>
              </a:rPr>
              <a:t>事前の備え</a:t>
            </a:r>
            <a:r>
              <a:rPr lang="ja-JP" altLang="en-US" sz="1400" spc="150" dirty="0">
                <a:solidFill>
                  <a:schemeClr val="bg1"/>
                </a:solidFill>
                <a:latin typeface="Meiryo" panose="020B0604030504040204" pitchFamily="34" charset="-128"/>
                <a:ea typeface="Meiryo" panose="020B0604030504040204" pitchFamily="34" charset="-128"/>
              </a:rPr>
              <a:t>（チェック形式</a:t>
            </a:r>
            <a:r>
              <a:rPr lang="en-US" altLang="ja-JP" sz="1400" spc="150" dirty="0">
                <a:solidFill>
                  <a:schemeClr val="bg1"/>
                </a:solidFill>
                <a:latin typeface="Meiryo" panose="020B0604030504040204" pitchFamily="34" charset="-128"/>
                <a:ea typeface="Meiryo" panose="020B0604030504040204" pitchFamily="34" charset="-128"/>
              </a:rPr>
              <a:t>)</a:t>
            </a:r>
            <a:endParaRPr lang="en-US" altLang="ja-JP" sz="2800" spc="150" dirty="0">
              <a:solidFill>
                <a:schemeClr val="bg1"/>
              </a:solidFill>
              <a:latin typeface="Meiryo" panose="020B0604030504040204" pitchFamily="34" charset="-128"/>
              <a:ea typeface="Meiryo" panose="020B0604030504040204" pitchFamily="34" charset="-128"/>
            </a:endParaRPr>
          </a:p>
        </p:txBody>
      </p:sp>
      <p:grpSp>
        <p:nvGrpSpPr>
          <p:cNvPr id="187" name="グループ化 186">
            <a:extLst>
              <a:ext uri="{FF2B5EF4-FFF2-40B4-BE49-F238E27FC236}">
                <a16:creationId xmlns:a16="http://schemas.microsoft.com/office/drawing/2014/main" id="{3908800A-B399-AF5F-A8D4-79A9C4940267}"/>
              </a:ext>
            </a:extLst>
          </p:cNvPr>
          <p:cNvGrpSpPr>
            <a:grpSpLocks/>
          </p:cNvGrpSpPr>
          <p:nvPr userDrawn="1"/>
        </p:nvGrpSpPr>
        <p:grpSpPr>
          <a:xfrm>
            <a:off x="279327" y="1918287"/>
            <a:ext cx="7127313" cy="1974553"/>
            <a:chOff x="279327" y="1918287"/>
            <a:chExt cx="7127313" cy="1974553"/>
          </a:xfrm>
        </p:grpSpPr>
        <p:sp>
          <p:nvSpPr>
            <p:cNvPr id="60" name="角丸四角形 59">
              <a:extLst>
                <a:ext uri="{FF2B5EF4-FFF2-40B4-BE49-F238E27FC236}">
                  <a16:creationId xmlns:a16="http://schemas.microsoft.com/office/drawing/2014/main" id="{EE2B0AB8-2A5F-2508-E60C-F3441F7108E0}"/>
                </a:ext>
              </a:extLst>
            </p:cNvPr>
            <p:cNvSpPr>
              <a:spLocks/>
            </p:cNvSpPr>
            <p:nvPr/>
          </p:nvSpPr>
          <p:spPr>
            <a:xfrm>
              <a:off x="358518" y="1918287"/>
              <a:ext cx="1534676" cy="458041"/>
            </a:xfrm>
            <a:prstGeom prst="roundRect">
              <a:avLst>
                <a:gd name="adj" fmla="val 18798"/>
              </a:avLst>
            </a:prstGeom>
            <a:solidFill>
              <a:srgbClr val="0D35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4AD3D407-9D2F-D6F8-C30F-998BCB4582C9}"/>
                </a:ext>
              </a:extLst>
            </p:cNvPr>
            <p:cNvSpPr txBox="1">
              <a:spLocks/>
            </p:cNvSpPr>
            <p:nvPr/>
          </p:nvSpPr>
          <p:spPr>
            <a:xfrm>
              <a:off x="448178" y="1956494"/>
              <a:ext cx="1184940" cy="331526"/>
            </a:xfrm>
            <a:prstGeom prst="rect">
              <a:avLst/>
            </a:prstGeom>
            <a:noFill/>
            <a:ln>
              <a:noFill/>
            </a:ln>
          </p:spPr>
          <p:txBody>
            <a:bodyPr wrap="none" tIns="54000" bIns="0" rtlCol="0">
              <a:spAutoFit/>
            </a:bodyPr>
            <a:lstStyle/>
            <a:p>
              <a:r>
                <a:rPr lang="ja-JP" altLang="en-US" sz="1800" b="1" spc="150" dirty="0">
                  <a:solidFill>
                    <a:schemeClr val="bg1"/>
                  </a:solidFill>
                  <a:latin typeface="Meiryo" panose="020B0604030504040204" pitchFamily="34" charset="-128"/>
                  <a:ea typeface="Meiryo" panose="020B0604030504040204" pitchFamily="34" charset="-128"/>
                </a:rPr>
                <a:t>基本方針</a:t>
              </a:r>
              <a:endParaRPr lang="en-US" altLang="ja-JP" sz="2800" spc="150" dirty="0">
                <a:solidFill>
                  <a:schemeClr val="bg1"/>
                </a:solidFill>
                <a:latin typeface="Meiryo" panose="020B0604030504040204" pitchFamily="34" charset="-128"/>
                <a:ea typeface="Meiryo" panose="020B0604030504040204" pitchFamily="34" charset="-128"/>
              </a:endParaRPr>
            </a:p>
          </p:txBody>
        </p:sp>
        <p:sp>
          <p:nvSpPr>
            <p:cNvPr id="31" name="角丸四角形 30">
              <a:extLst>
                <a:ext uri="{FF2B5EF4-FFF2-40B4-BE49-F238E27FC236}">
                  <a16:creationId xmlns:a16="http://schemas.microsoft.com/office/drawing/2014/main" id="{8ABEDB40-B566-B4D4-691C-E19E14FC684D}"/>
                </a:ext>
              </a:extLst>
            </p:cNvPr>
            <p:cNvSpPr>
              <a:spLocks/>
            </p:cNvSpPr>
            <p:nvPr/>
          </p:nvSpPr>
          <p:spPr>
            <a:xfrm>
              <a:off x="279327" y="2272840"/>
              <a:ext cx="7127313" cy="1620000"/>
            </a:xfrm>
            <a:prstGeom prst="roundRect">
              <a:avLst>
                <a:gd name="adj" fmla="val 4005"/>
              </a:avLst>
            </a:prstGeom>
            <a:solidFill>
              <a:schemeClr val="bg1"/>
            </a:solidFill>
            <a:ln>
              <a:solidFill>
                <a:srgbClr val="0D35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D39C7BDC-6623-E705-ACF9-D2A5481DDD59}"/>
                </a:ext>
              </a:extLst>
            </p:cNvPr>
            <p:cNvSpPr txBox="1">
              <a:spLocks/>
            </p:cNvSpPr>
            <p:nvPr/>
          </p:nvSpPr>
          <p:spPr>
            <a:xfrm>
              <a:off x="1799253" y="1982875"/>
              <a:ext cx="5297603" cy="260434"/>
            </a:xfrm>
            <a:prstGeom prst="rect">
              <a:avLst/>
            </a:prstGeom>
            <a:noFill/>
            <a:ln>
              <a:noFill/>
            </a:ln>
          </p:spPr>
          <p:txBody>
            <a:bodyPr wrap="square" tIns="54000" bIns="0" rtlCol="0">
              <a:noAutofit/>
            </a:bodyPr>
            <a:lstStyle/>
            <a:p>
              <a:r>
                <a:rPr lang="ja-JP" altLang="en-US" sz="1400" dirty="0">
                  <a:latin typeface="メイリオ" panose="020B0604030504040204" pitchFamily="50" charset="-128"/>
                  <a:ea typeface="メイリオ" panose="020B0604030504040204" pitchFamily="50" charset="-128"/>
                </a:rPr>
                <a:t>（首都直下地震発生時は以下の方針に則り行動する</a:t>
              </a:r>
              <a:r>
                <a:rPr lang="en-US" altLang="ja-JP" sz="1400" dirty="0">
                  <a:latin typeface="メイリオ" panose="020B0604030504040204" pitchFamily="50" charset="-128"/>
                  <a:ea typeface="メイリオ" panose="020B0604030504040204" pitchFamily="50" charset="-128"/>
                </a:rPr>
                <a:t>)</a:t>
              </a:r>
            </a:p>
            <a:p>
              <a:endParaRPr lang="ja-JP" altLang="en-US" sz="1400" dirty="0">
                <a:latin typeface="メイリオ" panose="020B0604030504040204" pitchFamily="50" charset="-128"/>
                <a:ea typeface="メイリオ" panose="020B0604030504040204" pitchFamily="50" charset="-128"/>
              </a:endParaRPr>
            </a:p>
          </p:txBody>
        </p:sp>
        <p:sp>
          <p:nvSpPr>
            <p:cNvPr id="63" name="テキスト ボックス 62">
              <a:extLst>
                <a:ext uri="{FF2B5EF4-FFF2-40B4-BE49-F238E27FC236}">
                  <a16:creationId xmlns:a16="http://schemas.microsoft.com/office/drawing/2014/main" id="{EF47C052-796C-6D82-CCEF-DA73B5618ACD}"/>
                </a:ext>
              </a:extLst>
            </p:cNvPr>
            <p:cNvSpPr txBox="1">
              <a:spLocks/>
            </p:cNvSpPr>
            <p:nvPr/>
          </p:nvSpPr>
          <p:spPr>
            <a:xfrm>
              <a:off x="396662" y="2376328"/>
              <a:ext cx="5710944" cy="1129427"/>
            </a:xfrm>
            <a:prstGeom prst="rect">
              <a:avLst/>
            </a:prstGeom>
            <a:noFill/>
            <a:ln>
              <a:noFill/>
            </a:ln>
          </p:spPr>
          <p:txBody>
            <a:bodyPr wrap="square" tIns="54000" bIns="0" rtlCol="0">
              <a:noAutofit/>
            </a:bodyPr>
            <a:lstStyle/>
            <a:p>
              <a:pPr marL="234900" indent="-234900" algn="just">
                <a:lnSpc>
                  <a:spcPct val="110000"/>
                </a:lnSpc>
                <a:buFont typeface="+mj-ea"/>
                <a:buAutoNum type="circleNumDbPlain"/>
              </a:pPr>
              <a:r>
                <a:rPr lang="ja-JP" altLang="ja-JP" sz="1600" b="1" dirty="0">
                  <a:latin typeface="メイリオ" panose="020B0604030504040204" pitchFamily="50" charset="-128"/>
                  <a:ea typeface="メイリオ" panose="020B0604030504040204" pitchFamily="50" charset="-128"/>
                </a:rPr>
                <a:t>従業員とその家族の安全を守る</a:t>
              </a:r>
            </a:p>
            <a:p>
              <a:pPr marL="234900" indent="-234900" algn="just">
                <a:lnSpc>
                  <a:spcPct val="110000"/>
                </a:lnSpc>
                <a:buFont typeface="+mj-ea"/>
                <a:buAutoNum type="circleNumDbPlain"/>
              </a:pPr>
              <a:r>
                <a:rPr lang="ja-JP" altLang="ja-JP" sz="1600" b="1" dirty="0">
                  <a:latin typeface="メイリオ" panose="020B0604030504040204" pitchFamily="50" charset="-128"/>
                  <a:ea typeface="メイリオ" panose="020B0604030504040204" pitchFamily="50" charset="-128"/>
                </a:rPr>
                <a:t>現在の事業規模を維持し、従業員の雇用を守る</a:t>
              </a:r>
            </a:p>
            <a:p>
              <a:pPr marL="234900" indent="-234900" algn="just">
                <a:lnSpc>
                  <a:spcPct val="110000"/>
                </a:lnSpc>
                <a:buFont typeface="+mj-ea"/>
                <a:buAutoNum type="circleNumDbPlain"/>
              </a:pPr>
              <a:r>
                <a:rPr lang="ja-JP" altLang="ja-JP" sz="1600" b="1" dirty="0">
                  <a:latin typeface="メイリオ" panose="020B0604030504040204" pitchFamily="50" charset="-128"/>
                  <a:ea typeface="メイリオ" panose="020B0604030504040204" pitchFamily="50" charset="-128"/>
                </a:rPr>
                <a:t>事業を早期</a:t>
              </a:r>
              <a:r>
                <a:rPr lang="ja-JP" altLang="en-US" sz="1600" b="1" dirty="0">
                  <a:latin typeface="メイリオ" panose="020B0604030504040204" pitchFamily="50" charset="-128"/>
                  <a:ea typeface="メイリオ" panose="020B0604030504040204" pitchFamily="50" charset="-128"/>
                </a:rPr>
                <a:t>復旧</a:t>
              </a:r>
              <a:r>
                <a:rPr lang="ja-JP" altLang="ja-JP" sz="1600" b="1" dirty="0">
                  <a:latin typeface="メイリオ" panose="020B0604030504040204" pitchFamily="50" charset="-128"/>
                  <a:ea typeface="メイリオ" panose="020B0604030504040204" pitchFamily="50" charset="-128"/>
                </a:rPr>
                <a:t>し、顧客の信用を守る</a:t>
              </a:r>
            </a:p>
            <a:p>
              <a:pPr marL="234900" indent="-234900" algn="just">
                <a:lnSpc>
                  <a:spcPct val="110000"/>
                </a:lnSpc>
                <a:buFont typeface="+mj-ea"/>
                <a:buAutoNum type="circleNumDbPlain"/>
              </a:pPr>
              <a:r>
                <a:rPr lang="ja-JP" altLang="ja-JP" sz="1600" b="1" dirty="0">
                  <a:latin typeface="メイリオ" panose="020B0604030504040204" pitchFamily="50" charset="-128"/>
                  <a:ea typeface="メイリオ" panose="020B0604030504040204" pitchFamily="50" charset="-128"/>
                </a:rPr>
                <a:t>帰宅困難者や地域住民を支援</a:t>
              </a:r>
              <a:r>
                <a:rPr lang="ja-JP" altLang="en-US" sz="1600" b="1" dirty="0">
                  <a:latin typeface="メイリオ" panose="020B0604030504040204" pitchFamily="50" charset="-128"/>
                  <a:ea typeface="メイリオ" panose="020B0604030504040204" pitchFamily="50" charset="-128"/>
                </a:rPr>
                <a:t>し</a:t>
              </a:r>
              <a:r>
                <a:rPr lang="ja-JP" altLang="ja-JP" sz="1600" b="1" dirty="0">
                  <a:latin typeface="メイリオ" panose="020B0604030504040204" pitchFamily="50" charset="-128"/>
                  <a:ea typeface="メイリオ" panose="020B0604030504040204" pitchFamily="50" charset="-128"/>
                </a:rPr>
                <a:t>、地域社会に貢献する</a:t>
              </a:r>
            </a:p>
            <a:p>
              <a:pPr marL="234900" indent="-234900" algn="just">
                <a:lnSpc>
                  <a:spcPct val="110000"/>
                </a:lnSpc>
                <a:buFont typeface="+mj-ea"/>
                <a:buAutoNum type="circleNumDbPlain"/>
              </a:pPr>
              <a:r>
                <a:rPr lang="ja-JP" altLang="ja-JP" sz="1600" b="1" dirty="0">
                  <a:latin typeface="メイリオ" panose="020B0604030504040204" pitchFamily="50" charset="-128"/>
                  <a:ea typeface="メイリオ" panose="020B0604030504040204" pitchFamily="50" charset="-128"/>
                </a:rPr>
                <a:t>その他（</a:t>
              </a:r>
              <a:r>
                <a:rPr lang="ja-JP" altLang="en-US" sz="1600" b="1" dirty="0">
                  <a:latin typeface="メイリオ" panose="020B0604030504040204" pitchFamily="50" charset="-128"/>
                  <a:ea typeface="メイリオ" panose="020B0604030504040204" pitchFamily="50" charset="-128"/>
                </a:rPr>
                <a:t>　　　　　　　　　　　　　　　　　　　　</a:t>
              </a:r>
              <a:r>
                <a:rPr lang="ja-JP" altLang="ja-JP" sz="1600" b="1" dirty="0">
                  <a:latin typeface="メイリオ" panose="020B0604030504040204" pitchFamily="50" charset="-128"/>
                  <a:ea typeface="メイリオ" panose="020B0604030504040204" pitchFamily="50" charset="-128"/>
                </a:rPr>
                <a:t>）</a:t>
              </a:r>
              <a:endParaRPr lang="ja-JP" altLang="ja-JP" sz="1050" b="1" dirty="0">
                <a:latin typeface="メイリオ" panose="020B0604030504040204" pitchFamily="50" charset="-128"/>
                <a:ea typeface="メイリオ" panose="020B0604030504040204" pitchFamily="50" charset="-128"/>
              </a:endParaRPr>
            </a:p>
          </p:txBody>
        </p:sp>
      </p:grpSp>
      <p:sp>
        <p:nvSpPr>
          <p:cNvPr id="73" name="テキスト ボックス 72">
            <a:extLst>
              <a:ext uri="{FF2B5EF4-FFF2-40B4-BE49-F238E27FC236}">
                <a16:creationId xmlns:a16="http://schemas.microsoft.com/office/drawing/2014/main" id="{B623939A-5982-6C5A-7AFE-F70C012DDCA4}"/>
              </a:ext>
            </a:extLst>
          </p:cNvPr>
          <p:cNvSpPr txBox="1">
            <a:spLocks/>
          </p:cNvSpPr>
          <p:nvPr userDrawn="1"/>
        </p:nvSpPr>
        <p:spPr>
          <a:xfrm>
            <a:off x="323064" y="1070312"/>
            <a:ext cx="7083576" cy="735426"/>
          </a:xfrm>
          <a:prstGeom prst="rect">
            <a:avLst/>
          </a:prstGeom>
          <a:solidFill>
            <a:schemeClr val="bg1"/>
          </a:solidFill>
          <a:ln>
            <a:noFill/>
          </a:ln>
        </p:spPr>
        <p:txBody>
          <a:bodyPr wrap="square" lIns="90000" tIns="54000" bIns="0" rtlCol="0">
            <a:noAutofit/>
          </a:bodyPr>
          <a:lstStyle/>
          <a:p>
            <a:pPr>
              <a:lnSpc>
                <a:spcPct val="150000"/>
              </a:lnSpc>
            </a:pPr>
            <a:endParaRPr lang="en-US" altLang="ja-JP" sz="1400" dirty="0">
              <a:solidFill>
                <a:srgbClr val="C00000"/>
              </a:solidFill>
              <a:latin typeface="メイリオ" panose="020B0604030504040204" pitchFamily="50" charset="-128"/>
              <a:ea typeface="メイリオ" panose="020B0604030504040204" pitchFamily="50" charset="-128"/>
            </a:endParaRPr>
          </a:p>
        </p:txBody>
      </p:sp>
      <p:sp>
        <p:nvSpPr>
          <p:cNvPr id="74" name="テキスト ボックス 73">
            <a:extLst>
              <a:ext uri="{FF2B5EF4-FFF2-40B4-BE49-F238E27FC236}">
                <a16:creationId xmlns:a16="http://schemas.microsoft.com/office/drawing/2014/main" id="{ECC60E14-6CAA-A207-CE29-3CF76CBED7C4}"/>
              </a:ext>
            </a:extLst>
          </p:cNvPr>
          <p:cNvSpPr txBox="1">
            <a:spLocks/>
          </p:cNvSpPr>
          <p:nvPr userDrawn="1"/>
        </p:nvSpPr>
        <p:spPr>
          <a:xfrm>
            <a:off x="448178" y="1218019"/>
            <a:ext cx="936000" cy="440012"/>
          </a:xfrm>
          <a:prstGeom prst="rect">
            <a:avLst/>
          </a:prstGeom>
          <a:noFill/>
          <a:ln>
            <a:noFill/>
          </a:ln>
        </p:spPr>
        <p:txBody>
          <a:bodyPr wrap="square" lIns="0" tIns="0" rIns="0" bIns="0" rtlCol="0" anchor="ctr">
            <a:noAutofit/>
          </a:bodyPr>
          <a:lstStyle/>
          <a:p>
            <a:pPr algn="dist">
              <a:lnSpc>
                <a:spcPct val="150000"/>
              </a:lnSpc>
            </a:pPr>
            <a:r>
              <a:rPr lang="ja-JP" altLang="en-US" sz="1600" spc="-150" dirty="0">
                <a:solidFill>
                  <a:srgbClr val="0D357F"/>
                </a:solidFill>
                <a:latin typeface="メイリオ" panose="020B0604030504040204" pitchFamily="50" charset="-128"/>
                <a:ea typeface="メイリオ" panose="020B0604030504040204" pitchFamily="50" charset="-128"/>
              </a:rPr>
              <a:t>事業者名：</a:t>
            </a:r>
            <a:endParaRPr lang="en-US" altLang="ja-JP" sz="1600" spc="-150" dirty="0">
              <a:solidFill>
                <a:srgbClr val="0D357F"/>
              </a:solidFill>
              <a:latin typeface="メイリオ" panose="020B0604030504040204" pitchFamily="50" charset="-128"/>
              <a:ea typeface="メイリオ" panose="020B0604030504040204" pitchFamily="50" charset="-128"/>
            </a:endParaRPr>
          </a:p>
          <a:p>
            <a:pPr algn="dist">
              <a:lnSpc>
                <a:spcPct val="150000"/>
              </a:lnSpc>
            </a:pPr>
            <a:r>
              <a:rPr lang="ja-JP" altLang="en-US" sz="1600" spc="-150" dirty="0">
                <a:solidFill>
                  <a:srgbClr val="0D357F"/>
                </a:solidFill>
                <a:latin typeface="メイリオ" panose="020B0604030504040204" pitchFamily="50" charset="-128"/>
                <a:ea typeface="メイリオ" panose="020B0604030504040204" pitchFamily="50" charset="-128"/>
              </a:rPr>
              <a:t>所在地：</a:t>
            </a:r>
          </a:p>
        </p:txBody>
      </p:sp>
      <p:cxnSp>
        <p:nvCxnSpPr>
          <p:cNvPr id="75" name="直線コネクタ 74">
            <a:extLst>
              <a:ext uri="{FF2B5EF4-FFF2-40B4-BE49-F238E27FC236}">
                <a16:creationId xmlns:a16="http://schemas.microsoft.com/office/drawing/2014/main" id="{525FC612-AB85-BE11-3264-C61783C58D9E}"/>
              </a:ext>
            </a:extLst>
          </p:cNvPr>
          <p:cNvCxnSpPr>
            <a:cxnSpLocks/>
          </p:cNvCxnSpPr>
          <p:nvPr userDrawn="1"/>
        </p:nvCxnSpPr>
        <p:spPr>
          <a:xfrm>
            <a:off x="448608" y="1438025"/>
            <a:ext cx="6840000" cy="0"/>
          </a:xfrm>
          <a:prstGeom prst="line">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a16="http://schemas.microsoft.com/office/drawing/2014/main" id="{EA027215-287C-2BD0-9476-65BA31D3B31D}"/>
              </a:ext>
            </a:extLst>
          </p:cNvPr>
          <p:cNvSpPr txBox="1">
            <a:spLocks/>
          </p:cNvSpPr>
          <p:nvPr userDrawn="1"/>
        </p:nvSpPr>
        <p:spPr>
          <a:xfrm>
            <a:off x="7713420" y="1070312"/>
            <a:ext cx="7083576" cy="2860280"/>
          </a:xfrm>
          <a:prstGeom prst="rect">
            <a:avLst/>
          </a:prstGeom>
          <a:solidFill>
            <a:schemeClr val="bg1"/>
          </a:solidFill>
          <a:ln>
            <a:noFill/>
          </a:ln>
        </p:spPr>
        <p:txBody>
          <a:bodyPr wrap="square" lIns="90000" tIns="54000" bIns="0" rtlCol="0">
            <a:noAutofit/>
          </a:bodyPr>
          <a:lstStyle/>
          <a:p>
            <a:pPr>
              <a:lnSpc>
                <a:spcPct val="150000"/>
              </a:lnSpc>
            </a:pPr>
            <a:endParaRPr lang="en-US" altLang="ja-JP" sz="1400" dirty="0">
              <a:solidFill>
                <a:srgbClr val="C00000"/>
              </a:solidFill>
              <a:latin typeface="メイリオ" panose="020B0604030504040204" pitchFamily="50" charset="-128"/>
              <a:ea typeface="メイリオ" panose="020B0604030504040204" pitchFamily="50" charset="-128"/>
            </a:endParaRPr>
          </a:p>
        </p:txBody>
      </p:sp>
      <p:sp>
        <p:nvSpPr>
          <p:cNvPr id="81" name="テキスト ボックス 80">
            <a:extLst>
              <a:ext uri="{FF2B5EF4-FFF2-40B4-BE49-F238E27FC236}">
                <a16:creationId xmlns:a16="http://schemas.microsoft.com/office/drawing/2014/main" id="{AE3B8AF5-F458-0459-1DAC-50A694CCF2E2}"/>
              </a:ext>
            </a:extLst>
          </p:cNvPr>
          <p:cNvSpPr txBox="1">
            <a:spLocks/>
          </p:cNvSpPr>
          <p:nvPr userDrawn="1"/>
        </p:nvSpPr>
        <p:spPr>
          <a:xfrm>
            <a:off x="7948869" y="1190037"/>
            <a:ext cx="4103688" cy="292388"/>
          </a:xfrm>
          <a:prstGeom prst="rect">
            <a:avLst/>
          </a:prstGeom>
          <a:noFill/>
          <a:ln>
            <a:noFill/>
          </a:ln>
        </p:spPr>
        <p:txBody>
          <a:bodyPr wrap="none" lIns="0" tIns="0" rIns="0" bIns="0" rtlCol="0" anchor="ctr">
            <a:spAutoFit/>
          </a:bodyPr>
          <a:lstStyle/>
          <a:p>
            <a:pPr>
              <a:lnSpc>
                <a:spcPct val="125000"/>
              </a:lnSpc>
            </a:pPr>
            <a:r>
              <a:rPr lang="ja-JP" altLang="en-US" sz="1600" b="1" dirty="0">
                <a:solidFill>
                  <a:srgbClr val="0D357F"/>
                </a:solidFill>
                <a:latin typeface="メイリオ" panose="020B0604030504040204" pitchFamily="50" charset="-128"/>
                <a:ea typeface="メイリオ" panose="020B0604030504040204" pitchFamily="50" charset="-128"/>
              </a:rPr>
              <a:t>所在地で想定される被害・避難場所・避難所</a:t>
            </a:r>
          </a:p>
        </p:txBody>
      </p:sp>
      <p:sp>
        <p:nvSpPr>
          <p:cNvPr id="82" name="テキスト ボックス 81">
            <a:extLst>
              <a:ext uri="{FF2B5EF4-FFF2-40B4-BE49-F238E27FC236}">
                <a16:creationId xmlns:a16="http://schemas.microsoft.com/office/drawing/2014/main" id="{864C5971-2188-9630-7E87-305138E50FDF}"/>
              </a:ext>
            </a:extLst>
          </p:cNvPr>
          <p:cNvSpPr txBox="1">
            <a:spLocks/>
          </p:cNvSpPr>
          <p:nvPr userDrawn="1"/>
        </p:nvSpPr>
        <p:spPr>
          <a:xfrm>
            <a:off x="7948869" y="2643056"/>
            <a:ext cx="1025922" cy="292388"/>
          </a:xfrm>
          <a:prstGeom prst="rect">
            <a:avLst/>
          </a:prstGeom>
          <a:noFill/>
          <a:ln>
            <a:noFill/>
          </a:ln>
        </p:spPr>
        <p:txBody>
          <a:bodyPr wrap="none" lIns="0" tIns="0" rIns="0" bIns="0" rtlCol="0" anchor="ctr">
            <a:spAutoFit/>
          </a:bodyPr>
          <a:lstStyle/>
          <a:p>
            <a:pPr>
              <a:lnSpc>
                <a:spcPct val="125000"/>
              </a:lnSpc>
            </a:pPr>
            <a:r>
              <a:rPr lang="ja-JP" altLang="en-US" sz="1600" b="1" dirty="0">
                <a:solidFill>
                  <a:srgbClr val="0D357F"/>
                </a:solidFill>
                <a:latin typeface="メイリオ" panose="020B0604030504040204" pitchFamily="50" charset="-128"/>
                <a:ea typeface="メイリオ" panose="020B0604030504040204" pitchFamily="50" charset="-128"/>
              </a:rPr>
              <a:t>参考ページ</a:t>
            </a:r>
          </a:p>
        </p:txBody>
      </p:sp>
      <p:sp>
        <p:nvSpPr>
          <p:cNvPr id="83" name="テキスト ボックス 82">
            <a:extLst>
              <a:ext uri="{FF2B5EF4-FFF2-40B4-BE49-F238E27FC236}">
                <a16:creationId xmlns:a16="http://schemas.microsoft.com/office/drawing/2014/main" id="{283D666B-7C81-40C7-B6D0-FB0C2C6F4FDD}"/>
              </a:ext>
            </a:extLst>
          </p:cNvPr>
          <p:cNvSpPr txBox="1">
            <a:spLocks/>
          </p:cNvSpPr>
          <p:nvPr userDrawn="1"/>
        </p:nvSpPr>
        <p:spPr>
          <a:xfrm>
            <a:off x="7937331" y="2907677"/>
            <a:ext cx="2933965" cy="916302"/>
          </a:xfrm>
          <a:prstGeom prst="rect">
            <a:avLst/>
          </a:prstGeom>
          <a:noFill/>
          <a:ln>
            <a:noFill/>
          </a:ln>
        </p:spPr>
        <p:txBody>
          <a:bodyPr wrap="none" lIns="90000" tIns="54000" bIns="0" rtlCol="0">
            <a:spAutoFit/>
          </a:bodyPr>
          <a:lstStyle/>
          <a:p>
            <a:pPr marL="234900" indent="-234900">
              <a:buFont typeface="+mj-ea"/>
              <a:buAutoNum type="circleNumDbPlain"/>
            </a:pPr>
            <a:r>
              <a:rPr lang="ja-JP" altLang="en-US" sz="1400" dirty="0">
                <a:latin typeface="メイリオ" panose="020B0604030504040204" pitchFamily="50" charset="-128"/>
                <a:ea typeface="メイリオ" panose="020B0604030504040204" pitchFamily="50" charset="-128"/>
              </a:rPr>
              <a:t>東京被害想定マップ</a:t>
            </a:r>
          </a:p>
          <a:p>
            <a:pPr marL="234900" indent="-234900">
              <a:buFont typeface="+mj-ea"/>
              <a:buAutoNum type="circleNumDbPlain"/>
            </a:pPr>
            <a:r>
              <a:rPr lang="ja-JP" altLang="en-US" sz="1400" dirty="0">
                <a:latin typeface="メイリオ" panose="020B0604030504040204" pitchFamily="50" charset="-128"/>
                <a:ea typeface="メイリオ" panose="020B0604030504040204" pitchFamily="50" charset="-128"/>
              </a:rPr>
              <a:t>東京都防災マップ</a:t>
            </a:r>
          </a:p>
          <a:p>
            <a:pPr marL="234900" indent="-234900">
              <a:buFont typeface="+mj-ea"/>
              <a:buAutoNum type="circleNumDbPlain"/>
            </a:pPr>
            <a:r>
              <a:rPr lang="ja-JP" altLang="en-US" sz="1400" dirty="0">
                <a:latin typeface="メイリオ" panose="020B0604030504040204" pitchFamily="50" charset="-128"/>
                <a:ea typeface="メイリオ" panose="020B0604030504040204" pitchFamily="50" charset="-128"/>
              </a:rPr>
              <a:t>身の周りで起こり得る被害想定</a:t>
            </a:r>
          </a:p>
          <a:p>
            <a:pPr marL="234900" indent="-234900">
              <a:buFont typeface="+mj-ea"/>
              <a:buAutoNum type="circleNumDbPlain"/>
            </a:pPr>
            <a:r>
              <a:rPr lang="ja-JP" altLang="en-US" sz="1400" dirty="0">
                <a:latin typeface="メイリオ" panose="020B0604030504040204" pitchFamily="50" charset="-128"/>
                <a:ea typeface="メイリオ" panose="020B0604030504040204" pitchFamily="50" charset="-128"/>
              </a:rPr>
              <a:t>避難の流れ</a:t>
            </a:r>
          </a:p>
        </p:txBody>
      </p:sp>
      <p:grpSp>
        <p:nvGrpSpPr>
          <p:cNvPr id="96" name="グループ化 95">
            <a:extLst>
              <a:ext uri="{FF2B5EF4-FFF2-40B4-BE49-F238E27FC236}">
                <a16:creationId xmlns:a16="http://schemas.microsoft.com/office/drawing/2014/main" id="{53A2E19C-721C-1CC2-CE01-6C28E2B8C9A8}"/>
              </a:ext>
            </a:extLst>
          </p:cNvPr>
          <p:cNvGrpSpPr>
            <a:grpSpLocks/>
          </p:cNvGrpSpPr>
          <p:nvPr userDrawn="1"/>
        </p:nvGrpSpPr>
        <p:grpSpPr>
          <a:xfrm>
            <a:off x="11000341" y="2664737"/>
            <a:ext cx="799825" cy="1110127"/>
            <a:chOff x="11000341" y="3017034"/>
            <a:chExt cx="799825" cy="1110127"/>
          </a:xfrm>
        </p:grpSpPr>
        <p:pic>
          <p:nvPicPr>
            <p:cNvPr id="84" name="Picture 2">
              <a:extLst>
                <a:ext uri="{FF2B5EF4-FFF2-40B4-BE49-F238E27FC236}">
                  <a16:creationId xmlns:a16="http://schemas.microsoft.com/office/drawing/2014/main" id="{85087D0E-13EB-0BDE-EAB3-7AD7C8711156}"/>
                </a:ext>
              </a:extLst>
            </p:cNvPr>
            <p:cNvPicPr>
              <a:picLocks noChangeAspect="1"/>
            </p:cNvPicPr>
            <p:nvPr/>
          </p:nvPicPr>
          <p:blipFill rotWithShape="1">
            <a:blip r:embed="rId3">
              <a:extLst>
                <a:ext uri="{28A0092B-C50C-407E-A947-70E740481C1C}">
                  <a14:useLocalDpi xmlns:a14="http://schemas.microsoft.com/office/drawing/2010/main" val="0"/>
                </a:ext>
              </a:extLst>
            </a:blip>
            <a:srcRect l="7234" t="8228" r="8358" b="8218"/>
            <a:stretch>
              <a:fillRect/>
            </a:stretch>
          </p:blipFill>
          <p:spPr bwMode="auto">
            <a:xfrm>
              <a:off x="11000341" y="3371161"/>
              <a:ext cx="799825" cy="756000"/>
            </a:xfrm>
            <a:prstGeom prst="rect">
              <a:avLst/>
            </a:prstGeom>
            <a:noFill/>
            <a:extLst>
              <a:ext uri="{909E8E84-426E-40DD-AFC4-6F175D3DCCD1}">
                <a14:hiddenFill xmlns:a14="http://schemas.microsoft.com/office/drawing/2010/main">
                  <a:solidFill>
                    <a:srgbClr val="FFFFFF"/>
                  </a:solidFill>
                </a14:hiddenFill>
              </a:ext>
            </a:extLst>
          </p:spPr>
        </p:pic>
        <p:sp>
          <p:nvSpPr>
            <p:cNvPr id="87" name="テキスト ボックス 86">
              <a:extLst>
                <a:ext uri="{FF2B5EF4-FFF2-40B4-BE49-F238E27FC236}">
                  <a16:creationId xmlns:a16="http://schemas.microsoft.com/office/drawing/2014/main" id="{19F378F9-4A8B-609B-9EC1-BA86E4F4A9C5}"/>
                </a:ext>
              </a:extLst>
            </p:cNvPr>
            <p:cNvSpPr txBox="1">
              <a:spLocks/>
            </p:cNvSpPr>
            <p:nvPr/>
          </p:nvSpPr>
          <p:spPr>
            <a:xfrm>
              <a:off x="11235854" y="3017034"/>
              <a:ext cx="328799" cy="346699"/>
            </a:xfrm>
            <a:prstGeom prst="rect">
              <a:avLst/>
            </a:prstGeom>
            <a:noFill/>
            <a:ln>
              <a:noFill/>
            </a:ln>
          </p:spPr>
          <p:txBody>
            <a:bodyPr wrap="square" tIns="54000" bIns="0" rtlCol="0" anchor="ctr">
              <a:noAutofit/>
            </a:bodyPr>
            <a:lstStyle/>
            <a:p>
              <a:pPr algn="ctr"/>
              <a:r>
                <a:rPr lang="ja-JP" altLang="en-US" sz="1600" dirty="0">
                  <a:solidFill>
                    <a:srgbClr val="0D357F"/>
                  </a:solidFill>
                  <a:latin typeface="メイリオ" panose="020B0604030504040204" pitchFamily="50" charset="-128"/>
                  <a:ea typeface="メイリオ" panose="020B0604030504040204" pitchFamily="50" charset="-128"/>
                </a:rPr>
                <a:t>①</a:t>
              </a:r>
              <a:endParaRPr lang="ja-JP" altLang="ja-JP" sz="1600" dirty="0">
                <a:solidFill>
                  <a:srgbClr val="0D357F"/>
                </a:solidFill>
                <a:latin typeface="メイリオ" panose="020B0604030504040204" pitchFamily="50" charset="-128"/>
                <a:ea typeface="メイリオ" panose="020B0604030504040204" pitchFamily="50" charset="-128"/>
              </a:endParaRPr>
            </a:p>
          </p:txBody>
        </p:sp>
      </p:grpSp>
      <p:grpSp>
        <p:nvGrpSpPr>
          <p:cNvPr id="95" name="グループ化 94">
            <a:extLst>
              <a:ext uri="{FF2B5EF4-FFF2-40B4-BE49-F238E27FC236}">
                <a16:creationId xmlns:a16="http://schemas.microsoft.com/office/drawing/2014/main" id="{EA11C43F-4973-D787-373E-71E7DE4AA057}"/>
              </a:ext>
            </a:extLst>
          </p:cNvPr>
          <p:cNvGrpSpPr>
            <a:grpSpLocks/>
          </p:cNvGrpSpPr>
          <p:nvPr userDrawn="1"/>
        </p:nvGrpSpPr>
        <p:grpSpPr>
          <a:xfrm>
            <a:off x="11951218" y="2664737"/>
            <a:ext cx="767200" cy="1110127"/>
            <a:chOff x="11923922" y="3017034"/>
            <a:chExt cx="767200" cy="1110127"/>
          </a:xfrm>
        </p:grpSpPr>
        <p:pic>
          <p:nvPicPr>
            <p:cNvPr id="86" name="Picture 2">
              <a:extLst>
                <a:ext uri="{FF2B5EF4-FFF2-40B4-BE49-F238E27FC236}">
                  <a16:creationId xmlns:a16="http://schemas.microsoft.com/office/drawing/2014/main" id="{353A2572-ABB4-6F90-6119-96CD3CEC008B}"/>
                </a:ext>
              </a:extLst>
            </p:cNvPr>
            <p:cNvPicPr>
              <a:picLocks noChangeAspect="1"/>
            </p:cNvPicPr>
            <p:nvPr/>
          </p:nvPicPr>
          <p:blipFill rotWithShape="1">
            <a:blip r:embed="rId4">
              <a:extLst>
                <a:ext uri="{28A0092B-C50C-407E-A947-70E740481C1C}">
                  <a14:useLocalDpi xmlns:a14="http://schemas.microsoft.com/office/drawing/2010/main" val="0"/>
                </a:ext>
              </a:extLst>
            </a:blip>
            <a:srcRect l="9248" t="10324" r="9414" b="9527"/>
            <a:stretch>
              <a:fillRect/>
            </a:stretch>
          </p:blipFill>
          <p:spPr bwMode="auto">
            <a:xfrm>
              <a:off x="11923922" y="3371161"/>
              <a:ext cx="767200" cy="756000"/>
            </a:xfrm>
            <a:prstGeom prst="rect">
              <a:avLst/>
            </a:prstGeom>
            <a:noFill/>
            <a:extLst>
              <a:ext uri="{909E8E84-426E-40DD-AFC4-6F175D3DCCD1}">
                <a14:hiddenFill xmlns:a14="http://schemas.microsoft.com/office/drawing/2010/main">
                  <a:solidFill>
                    <a:srgbClr val="FFFFFF"/>
                  </a:solidFill>
                </a14:hiddenFill>
              </a:ext>
            </a:extLst>
          </p:spPr>
        </p:pic>
        <p:sp>
          <p:nvSpPr>
            <p:cNvPr id="88" name="テキスト ボックス 87">
              <a:extLst>
                <a:ext uri="{FF2B5EF4-FFF2-40B4-BE49-F238E27FC236}">
                  <a16:creationId xmlns:a16="http://schemas.microsoft.com/office/drawing/2014/main" id="{71A62E01-73B8-9D42-5EFC-F676667D1184}"/>
                </a:ext>
              </a:extLst>
            </p:cNvPr>
            <p:cNvSpPr txBox="1">
              <a:spLocks/>
            </p:cNvSpPr>
            <p:nvPr/>
          </p:nvSpPr>
          <p:spPr>
            <a:xfrm>
              <a:off x="12143123" y="3017034"/>
              <a:ext cx="328799" cy="346699"/>
            </a:xfrm>
            <a:prstGeom prst="rect">
              <a:avLst/>
            </a:prstGeom>
            <a:noFill/>
            <a:ln>
              <a:noFill/>
            </a:ln>
          </p:spPr>
          <p:txBody>
            <a:bodyPr wrap="square" tIns="54000" bIns="0" rtlCol="0" anchor="ctr">
              <a:noAutofit/>
            </a:bodyPr>
            <a:lstStyle/>
            <a:p>
              <a:pPr algn="ctr"/>
              <a:r>
                <a:rPr lang="ja-JP" altLang="en-US" sz="1600" dirty="0">
                  <a:solidFill>
                    <a:srgbClr val="0D357F"/>
                  </a:solidFill>
                  <a:latin typeface="メイリオ" panose="020B0604030504040204" pitchFamily="50" charset="-128"/>
                  <a:ea typeface="メイリオ" panose="020B0604030504040204" pitchFamily="50" charset="-128"/>
                </a:rPr>
                <a:t>②</a:t>
              </a:r>
              <a:endParaRPr lang="ja-JP" altLang="ja-JP" sz="1600" dirty="0">
                <a:solidFill>
                  <a:srgbClr val="0D357F"/>
                </a:solidFill>
                <a:latin typeface="メイリオ" panose="020B0604030504040204" pitchFamily="50" charset="-128"/>
                <a:ea typeface="メイリオ" panose="020B0604030504040204" pitchFamily="50" charset="-128"/>
              </a:endParaRPr>
            </a:p>
          </p:txBody>
        </p:sp>
      </p:grpSp>
      <p:grpSp>
        <p:nvGrpSpPr>
          <p:cNvPr id="94" name="グループ化 93">
            <a:extLst>
              <a:ext uri="{FF2B5EF4-FFF2-40B4-BE49-F238E27FC236}">
                <a16:creationId xmlns:a16="http://schemas.microsoft.com/office/drawing/2014/main" id="{DC4EBB95-CC62-A54D-9D9A-4E7BEA4974E4}"/>
              </a:ext>
            </a:extLst>
          </p:cNvPr>
          <p:cNvGrpSpPr>
            <a:grpSpLocks/>
          </p:cNvGrpSpPr>
          <p:nvPr userDrawn="1"/>
        </p:nvGrpSpPr>
        <p:grpSpPr>
          <a:xfrm>
            <a:off x="12869470" y="2664737"/>
            <a:ext cx="750560" cy="1110127"/>
            <a:chOff x="12847504" y="3017034"/>
            <a:chExt cx="750560" cy="1110127"/>
          </a:xfrm>
        </p:grpSpPr>
        <p:pic>
          <p:nvPicPr>
            <p:cNvPr id="85" name="Picture 4">
              <a:extLst>
                <a:ext uri="{FF2B5EF4-FFF2-40B4-BE49-F238E27FC236}">
                  <a16:creationId xmlns:a16="http://schemas.microsoft.com/office/drawing/2014/main" id="{899AE573-566B-E388-A253-307C995B82B9}"/>
                </a:ext>
              </a:extLst>
            </p:cNvPr>
            <p:cNvPicPr>
              <a:picLocks noChangeAspect="1"/>
            </p:cNvPicPr>
            <p:nvPr/>
          </p:nvPicPr>
          <p:blipFill rotWithShape="1">
            <a:blip r:embed="rId5">
              <a:extLst>
                <a:ext uri="{28A0092B-C50C-407E-A947-70E740481C1C}">
                  <a14:useLocalDpi xmlns:a14="http://schemas.microsoft.com/office/drawing/2010/main" val="0"/>
                </a:ext>
              </a:extLst>
            </a:blip>
            <a:srcRect l="6684" t="7139" r="7253" b="7252"/>
            <a:stretch>
              <a:fillRect/>
            </a:stretch>
          </p:blipFill>
          <p:spPr bwMode="auto">
            <a:xfrm>
              <a:off x="12847504" y="3371161"/>
              <a:ext cx="750560" cy="756000"/>
            </a:xfrm>
            <a:prstGeom prst="rect">
              <a:avLst/>
            </a:prstGeom>
            <a:noFill/>
            <a:extLst>
              <a:ext uri="{909E8E84-426E-40DD-AFC4-6F175D3DCCD1}">
                <a14:hiddenFill xmlns:a14="http://schemas.microsoft.com/office/drawing/2010/main">
                  <a:solidFill>
                    <a:srgbClr val="FFFFFF"/>
                  </a:solidFill>
                </a14:hiddenFill>
              </a:ext>
            </a:extLst>
          </p:spPr>
        </p:pic>
        <p:sp>
          <p:nvSpPr>
            <p:cNvPr id="89" name="テキスト ボックス 88">
              <a:extLst>
                <a:ext uri="{FF2B5EF4-FFF2-40B4-BE49-F238E27FC236}">
                  <a16:creationId xmlns:a16="http://schemas.microsoft.com/office/drawing/2014/main" id="{003AB16E-7A89-ACDF-576F-4A6EEC0FAB8B}"/>
                </a:ext>
              </a:extLst>
            </p:cNvPr>
            <p:cNvSpPr txBox="1">
              <a:spLocks/>
            </p:cNvSpPr>
            <p:nvPr/>
          </p:nvSpPr>
          <p:spPr>
            <a:xfrm>
              <a:off x="13058385" y="3017034"/>
              <a:ext cx="328799" cy="346699"/>
            </a:xfrm>
            <a:prstGeom prst="rect">
              <a:avLst/>
            </a:prstGeom>
            <a:noFill/>
            <a:ln>
              <a:noFill/>
            </a:ln>
          </p:spPr>
          <p:txBody>
            <a:bodyPr wrap="square" tIns="54000" bIns="0" rtlCol="0" anchor="ctr">
              <a:noAutofit/>
            </a:bodyPr>
            <a:lstStyle/>
            <a:p>
              <a:pPr algn="ctr"/>
              <a:r>
                <a:rPr lang="ja-JP" altLang="en-US" sz="1600" dirty="0">
                  <a:solidFill>
                    <a:srgbClr val="0D357F"/>
                  </a:solidFill>
                  <a:latin typeface="メイリオ" panose="020B0604030504040204" pitchFamily="50" charset="-128"/>
                  <a:ea typeface="メイリオ" panose="020B0604030504040204" pitchFamily="50" charset="-128"/>
                </a:rPr>
                <a:t>③</a:t>
              </a:r>
              <a:endParaRPr lang="ja-JP" altLang="ja-JP" sz="1600" dirty="0">
                <a:solidFill>
                  <a:srgbClr val="0D357F"/>
                </a:solidFill>
                <a:latin typeface="メイリオ" panose="020B0604030504040204" pitchFamily="50" charset="-128"/>
                <a:ea typeface="メイリオ" panose="020B0604030504040204" pitchFamily="50" charset="-128"/>
              </a:endParaRPr>
            </a:p>
          </p:txBody>
        </p:sp>
      </p:grpSp>
      <p:grpSp>
        <p:nvGrpSpPr>
          <p:cNvPr id="93" name="グループ化 92">
            <a:extLst>
              <a:ext uri="{FF2B5EF4-FFF2-40B4-BE49-F238E27FC236}">
                <a16:creationId xmlns:a16="http://schemas.microsoft.com/office/drawing/2014/main" id="{67D0014A-CC6B-CD28-9071-D3D86FB49C69}"/>
              </a:ext>
            </a:extLst>
          </p:cNvPr>
          <p:cNvGrpSpPr>
            <a:grpSpLocks/>
          </p:cNvGrpSpPr>
          <p:nvPr userDrawn="1"/>
        </p:nvGrpSpPr>
        <p:grpSpPr>
          <a:xfrm>
            <a:off x="13771083" y="2664737"/>
            <a:ext cx="744964" cy="1110127"/>
            <a:chOff x="13771083" y="3017034"/>
            <a:chExt cx="744964" cy="1110127"/>
          </a:xfrm>
        </p:grpSpPr>
        <p:sp>
          <p:nvSpPr>
            <p:cNvPr id="90" name="テキスト ボックス 89">
              <a:extLst>
                <a:ext uri="{FF2B5EF4-FFF2-40B4-BE49-F238E27FC236}">
                  <a16:creationId xmlns:a16="http://schemas.microsoft.com/office/drawing/2014/main" id="{84A177C8-5F7E-0DBC-EBA7-77FCD83B2DDC}"/>
                </a:ext>
              </a:extLst>
            </p:cNvPr>
            <p:cNvSpPr txBox="1">
              <a:spLocks/>
            </p:cNvSpPr>
            <p:nvPr/>
          </p:nvSpPr>
          <p:spPr>
            <a:xfrm>
              <a:off x="13979166" y="3017034"/>
              <a:ext cx="328799" cy="346699"/>
            </a:xfrm>
            <a:prstGeom prst="rect">
              <a:avLst/>
            </a:prstGeom>
            <a:noFill/>
            <a:ln>
              <a:noFill/>
            </a:ln>
          </p:spPr>
          <p:txBody>
            <a:bodyPr wrap="square" tIns="54000" bIns="0" rtlCol="0" anchor="ctr">
              <a:noAutofit/>
            </a:bodyPr>
            <a:lstStyle/>
            <a:p>
              <a:pPr algn="ctr"/>
              <a:r>
                <a:rPr lang="ja-JP" altLang="en-US" sz="1600" dirty="0">
                  <a:solidFill>
                    <a:srgbClr val="0D357F"/>
                  </a:solidFill>
                  <a:latin typeface="メイリオ" panose="020B0604030504040204" pitchFamily="50" charset="-128"/>
                  <a:ea typeface="メイリオ" panose="020B0604030504040204" pitchFamily="50" charset="-128"/>
                </a:rPr>
                <a:t>④</a:t>
              </a:r>
              <a:endParaRPr lang="ja-JP" altLang="ja-JP" sz="1600" dirty="0">
                <a:solidFill>
                  <a:srgbClr val="0D357F"/>
                </a:solidFill>
                <a:latin typeface="メイリオ" panose="020B0604030504040204" pitchFamily="50" charset="-128"/>
                <a:ea typeface="メイリオ" panose="020B0604030504040204" pitchFamily="50" charset="-128"/>
              </a:endParaRPr>
            </a:p>
          </p:txBody>
        </p:sp>
        <p:pic>
          <p:nvPicPr>
            <p:cNvPr id="91" name="図 90">
              <a:extLst>
                <a:ext uri="{FF2B5EF4-FFF2-40B4-BE49-F238E27FC236}">
                  <a16:creationId xmlns:a16="http://schemas.microsoft.com/office/drawing/2014/main" id="{88120646-D02C-1416-46E8-D0BC5B743B35}"/>
                </a:ext>
              </a:extLst>
            </p:cNvPr>
            <p:cNvPicPr>
              <a:picLocks noChangeAspect="1"/>
            </p:cNvPicPr>
            <p:nvPr/>
          </p:nvPicPr>
          <p:blipFill>
            <a:blip r:embed="rId6"/>
            <a:srcRect l="2735" t="3296" r="2136" b="-76"/>
            <a:stretch>
              <a:fillRect/>
            </a:stretch>
          </p:blipFill>
          <p:spPr>
            <a:xfrm>
              <a:off x="13771083" y="3371161"/>
              <a:ext cx="744964" cy="756000"/>
            </a:xfrm>
            <a:prstGeom prst="rect">
              <a:avLst/>
            </a:prstGeom>
          </p:spPr>
        </p:pic>
      </p:grpSp>
      <p:sp>
        <p:nvSpPr>
          <p:cNvPr id="97" name="テキスト ボックス 96">
            <a:extLst>
              <a:ext uri="{FF2B5EF4-FFF2-40B4-BE49-F238E27FC236}">
                <a16:creationId xmlns:a16="http://schemas.microsoft.com/office/drawing/2014/main" id="{9F7475F6-D8CF-456D-F8E5-3E0E37DE68D4}"/>
              </a:ext>
            </a:extLst>
          </p:cNvPr>
          <p:cNvSpPr txBox="1">
            <a:spLocks/>
          </p:cNvSpPr>
          <p:nvPr userDrawn="1"/>
        </p:nvSpPr>
        <p:spPr>
          <a:xfrm>
            <a:off x="7937331" y="1463189"/>
            <a:ext cx="1799039" cy="997093"/>
          </a:xfrm>
          <a:prstGeom prst="rect">
            <a:avLst/>
          </a:prstGeom>
          <a:noFill/>
          <a:ln>
            <a:noFill/>
          </a:ln>
        </p:spPr>
        <p:txBody>
          <a:bodyPr wrap="none" lIns="90000" tIns="54000" bIns="0" rtlCol="0">
            <a:spAutoFit/>
          </a:bodyPr>
          <a:lstStyle/>
          <a:p>
            <a:pPr>
              <a:lnSpc>
                <a:spcPct val="150000"/>
              </a:lnSpc>
            </a:pPr>
            <a:r>
              <a:rPr lang="ja-JP" altLang="en-US" sz="1400" dirty="0">
                <a:latin typeface="メイリオ" panose="020B0604030504040204" pitchFamily="50" charset="-128"/>
                <a:ea typeface="メイリオ" panose="020B0604030504040204" pitchFamily="50" charset="-128"/>
              </a:rPr>
              <a:t>震度：</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液状化危険：</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避難場所・避難所：</a:t>
            </a:r>
          </a:p>
        </p:txBody>
      </p:sp>
      <p:cxnSp>
        <p:nvCxnSpPr>
          <p:cNvPr id="98" name="直線コネクタ 97">
            <a:extLst>
              <a:ext uri="{FF2B5EF4-FFF2-40B4-BE49-F238E27FC236}">
                <a16:creationId xmlns:a16="http://schemas.microsoft.com/office/drawing/2014/main" id="{02278019-9CDA-AD50-EAB4-5ADC3A08F5D1}"/>
              </a:ext>
            </a:extLst>
          </p:cNvPr>
          <p:cNvCxnSpPr>
            <a:cxnSpLocks/>
          </p:cNvCxnSpPr>
          <p:nvPr userDrawn="1"/>
        </p:nvCxnSpPr>
        <p:spPr>
          <a:xfrm>
            <a:off x="8000273" y="1795336"/>
            <a:ext cx="3335089" cy="0"/>
          </a:xfrm>
          <a:prstGeom prst="line">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2CE8EA77-F131-EAA2-7869-7DE9A916CCC3}"/>
              </a:ext>
            </a:extLst>
          </p:cNvPr>
          <p:cNvCxnSpPr>
            <a:cxnSpLocks/>
          </p:cNvCxnSpPr>
          <p:nvPr userDrawn="1"/>
        </p:nvCxnSpPr>
        <p:spPr>
          <a:xfrm>
            <a:off x="8000273" y="2139893"/>
            <a:ext cx="3335089" cy="0"/>
          </a:xfrm>
          <a:prstGeom prst="line">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40FFB97E-E044-5CF2-605C-095D39054F30}"/>
              </a:ext>
            </a:extLst>
          </p:cNvPr>
          <p:cNvCxnSpPr>
            <a:cxnSpLocks/>
          </p:cNvCxnSpPr>
          <p:nvPr userDrawn="1"/>
        </p:nvCxnSpPr>
        <p:spPr>
          <a:xfrm>
            <a:off x="8000273" y="2484449"/>
            <a:ext cx="3335089" cy="0"/>
          </a:xfrm>
          <a:prstGeom prst="line">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cxnSp>
      <p:sp>
        <p:nvSpPr>
          <p:cNvPr id="108" name="テキスト ボックス 107">
            <a:extLst>
              <a:ext uri="{FF2B5EF4-FFF2-40B4-BE49-F238E27FC236}">
                <a16:creationId xmlns:a16="http://schemas.microsoft.com/office/drawing/2014/main" id="{F78417EF-0E88-B72A-2069-EAB73B8FD638}"/>
              </a:ext>
            </a:extLst>
          </p:cNvPr>
          <p:cNvSpPr txBox="1">
            <a:spLocks/>
          </p:cNvSpPr>
          <p:nvPr userDrawn="1"/>
        </p:nvSpPr>
        <p:spPr>
          <a:xfrm>
            <a:off x="11541922" y="1463189"/>
            <a:ext cx="1799039" cy="350762"/>
          </a:xfrm>
          <a:prstGeom prst="rect">
            <a:avLst/>
          </a:prstGeom>
          <a:noFill/>
          <a:ln>
            <a:noFill/>
          </a:ln>
        </p:spPr>
        <p:txBody>
          <a:bodyPr wrap="none" lIns="90000" tIns="54000" bIns="0" rtlCol="0">
            <a:spAutoFit/>
          </a:bodyPr>
          <a:lstStyle/>
          <a:p>
            <a:pPr>
              <a:lnSpc>
                <a:spcPct val="150000"/>
              </a:lnSpc>
            </a:pPr>
            <a:r>
              <a:rPr lang="ja-JP" altLang="en-US" sz="1400" dirty="0">
                <a:latin typeface="メイリオ" panose="020B0604030504040204" pitchFamily="50" charset="-128"/>
                <a:ea typeface="メイリオ" panose="020B0604030504040204" pitchFamily="50" charset="-128"/>
              </a:rPr>
              <a:t>その他の被害想定：</a:t>
            </a:r>
          </a:p>
        </p:txBody>
      </p:sp>
      <p:cxnSp>
        <p:nvCxnSpPr>
          <p:cNvPr id="109" name="直線コネクタ 108">
            <a:extLst>
              <a:ext uri="{FF2B5EF4-FFF2-40B4-BE49-F238E27FC236}">
                <a16:creationId xmlns:a16="http://schemas.microsoft.com/office/drawing/2014/main" id="{F7E37A0A-CB57-BF1E-F959-E13748E0B88D}"/>
              </a:ext>
            </a:extLst>
          </p:cNvPr>
          <p:cNvCxnSpPr>
            <a:cxnSpLocks/>
          </p:cNvCxnSpPr>
          <p:nvPr userDrawn="1"/>
        </p:nvCxnSpPr>
        <p:spPr>
          <a:xfrm>
            <a:off x="11604864" y="1795336"/>
            <a:ext cx="2916000" cy="0"/>
          </a:xfrm>
          <a:prstGeom prst="line">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5E60D4E8-8D17-2E6F-863E-557DB31A3E2E}"/>
              </a:ext>
            </a:extLst>
          </p:cNvPr>
          <p:cNvCxnSpPr>
            <a:cxnSpLocks/>
          </p:cNvCxnSpPr>
          <p:nvPr userDrawn="1"/>
        </p:nvCxnSpPr>
        <p:spPr>
          <a:xfrm>
            <a:off x="11604864" y="2139893"/>
            <a:ext cx="2916000" cy="0"/>
          </a:xfrm>
          <a:prstGeom prst="line">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FCB83CEB-ECBF-F366-0F70-8B57EA12CF78}"/>
              </a:ext>
            </a:extLst>
          </p:cNvPr>
          <p:cNvCxnSpPr>
            <a:cxnSpLocks/>
          </p:cNvCxnSpPr>
          <p:nvPr userDrawn="1"/>
        </p:nvCxnSpPr>
        <p:spPr>
          <a:xfrm>
            <a:off x="11604864" y="2484449"/>
            <a:ext cx="2916000" cy="0"/>
          </a:xfrm>
          <a:prstGeom prst="line">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cxnSp>
      <p:sp>
        <p:nvSpPr>
          <p:cNvPr id="112" name="角丸四角形 111">
            <a:extLst>
              <a:ext uri="{FF2B5EF4-FFF2-40B4-BE49-F238E27FC236}">
                <a16:creationId xmlns:a16="http://schemas.microsoft.com/office/drawing/2014/main" id="{B2486BC9-AAC7-0050-1228-4581942454A1}"/>
              </a:ext>
            </a:extLst>
          </p:cNvPr>
          <p:cNvSpPr>
            <a:spLocks/>
          </p:cNvSpPr>
          <p:nvPr userDrawn="1"/>
        </p:nvSpPr>
        <p:spPr>
          <a:xfrm>
            <a:off x="358518" y="4042219"/>
            <a:ext cx="3276000" cy="458041"/>
          </a:xfrm>
          <a:prstGeom prst="roundRect">
            <a:avLst>
              <a:gd name="adj" fmla="val 18798"/>
            </a:avLst>
          </a:prstGeom>
          <a:solidFill>
            <a:srgbClr val="0D35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a:extLst>
              <a:ext uri="{FF2B5EF4-FFF2-40B4-BE49-F238E27FC236}">
                <a16:creationId xmlns:a16="http://schemas.microsoft.com/office/drawing/2014/main" id="{BC58E52A-F92F-39BB-CEF6-19999CC0E68E}"/>
              </a:ext>
            </a:extLst>
          </p:cNvPr>
          <p:cNvSpPr txBox="1">
            <a:spLocks/>
          </p:cNvSpPr>
          <p:nvPr userDrawn="1"/>
        </p:nvSpPr>
        <p:spPr>
          <a:xfrm>
            <a:off x="448178" y="4080426"/>
            <a:ext cx="3185487" cy="331526"/>
          </a:xfrm>
          <a:prstGeom prst="rect">
            <a:avLst/>
          </a:prstGeom>
          <a:noFill/>
          <a:ln>
            <a:noFill/>
          </a:ln>
        </p:spPr>
        <p:txBody>
          <a:bodyPr wrap="none" tIns="54000" bIns="0" rtlCol="0">
            <a:spAutoFit/>
          </a:bodyPr>
          <a:lstStyle/>
          <a:p>
            <a:r>
              <a:rPr lang="ja-JP" altLang="en-US" sz="1800" b="1" spc="150" dirty="0">
                <a:solidFill>
                  <a:schemeClr val="bg1"/>
                </a:solidFill>
                <a:latin typeface="Meiryo" panose="020B0604030504040204" pitchFamily="34" charset="-128"/>
                <a:ea typeface="Meiryo" panose="020B0604030504040204" pitchFamily="34" charset="-128"/>
              </a:rPr>
              <a:t>実際に地震が起こったら</a:t>
            </a:r>
            <a:r>
              <a:rPr lang="en-US" altLang="ja-JP" sz="1800" b="1" spc="150" dirty="0">
                <a:solidFill>
                  <a:schemeClr val="bg1"/>
                </a:solidFill>
                <a:latin typeface="Meiryo" panose="020B0604030504040204" pitchFamily="34" charset="-128"/>
                <a:ea typeface="Meiryo" panose="020B0604030504040204" pitchFamily="34" charset="-128"/>
              </a:rPr>
              <a:t>…</a:t>
            </a:r>
          </a:p>
        </p:txBody>
      </p:sp>
      <p:sp>
        <p:nvSpPr>
          <p:cNvPr id="50" name="角丸四角形 49">
            <a:extLst>
              <a:ext uri="{FF2B5EF4-FFF2-40B4-BE49-F238E27FC236}">
                <a16:creationId xmlns:a16="http://schemas.microsoft.com/office/drawing/2014/main" id="{9B11F54A-C79B-0D9C-F90B-F3CC5A7FAA49}"/>
              </a:ext>
            </a:extLst>
          </p:cNvPr>
          <p:cNvSpPr>
            <a:spLocks/>
          </p:cNvSpPr>
          <p:nvPr userDrawn="1"/>
        </p:nvSpPr>
        <p:spPr>
          <a:xfrm>
            <a:off x="258331" y="4434776"/>
            <a:ext cx="7127313" cy="2016000"/>
          </a:xfrm>
          <a:prstGeom prst="roundRect">
            <a:avLst>
              <a:gd name="adj" fmla="val 4103"/>
            </a:avLst>
          </a:prstGeom>
          <a:solidFill>
            <a:schemeClr val="bg1"/>
          </a:solidFill>
          <a:ln>
            <a:solidFill>
              <a:srgbClr val="0D35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3" name="グループ化 122">
            <a:extLst>
              <a:ext uri="{FF2B5EF4-FFF2-40B4-BE49-F238E27FC236}">
                <a16:creationId xmlns:a16="http://schemas.microsoft.com/office/drawing/2014/main" id="{B0C265B4-8CC4-3230-6B5C-0953055810BC}"/>
              </a:ext>
            </a:extLst>
          </p:cNvPr>
          <p:cNvGrpSpPr>
            <a:grpSpLocks/>
          </p:cNvGrpSpPr>
          <p:nvPr userDrawn="1"/>
        </p:nvGrpSpPr>
        <p:grpSpPr>
          <a:xfrm>
            <a:off x="465211" y="4550254"/>
            <a:ext cx="6768000" cy="1800000"/>
            <a:chOff x="563879" y="5477933"/>
            <a:chExt cx="6526320" cy="1800000"/>
          </a:xfrm>
        </p:grpSpPr>
        <p:sp>
          <p:nvSpPr>
            <p:cNvPr id="121" name="正方形/長方形 120">
              <a:extLst>
                <a:ext uri="{FF2B5EF4-FFF2-40B4-BE49-F238E27FC236}">
                  <a16:creationId xmlns:a16="http://schemas.microsoft.com/office/drawing/2014/main" id="{4AB0D4AE-533F-A550-0825-4C87C8EC3F4E}"/>
                </a:ext>
              </a:extLst>
            </p:cNvPr>
            <p:cNvSpPr>
              <a:spLocks/>
            </p:cNvSpPr>
            <p:nvPr/>
          </p:nvSpPr>
          <p:spPr>
            <a:xfrm>
              <a:off x="563879" y="5477933"/>
              <a:ext cx="3204000" cy="1800000"/>
            </a:xfrm>
            <a:prstGeom prst="rect">
              <a:avLst/>
            </a:prstGeom>
            <a:solidFill>
              <a:srgbClr val="EEF1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a:extLst>
                <a:ext uri="{FF2B5EF4-FFF2-40B4-BE49-F238E27FC236}">
                  <a16:creationId xmlns:a16="http://schemas.microsoft.com/office/drawing/2014/main" id="{20F2B447-AD5B-C34B-FA3D-47762CE6AC63}"/>
                </a:ext>
              </a:extLst>
            </p:cNvPr>
            <p:cNvSpPr>
              <a:spLocks/>
            </p:cNvSpPr>
            <p:nvPr/>
          </p:nvSpPr>
          <p:spPr>
            <a:xfrm>
              <a:off x="3886199" y="5477933"/>
              <a:ext cx="3204000" cy="1800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5" name="テキスト ボックス 124">
            <a:extLst>
              <a:ext uri="{FF2B5EF4-FFF2-40B4-BE49-F238E27FC236}">
                <a16:creationId xmlns:a16="http://schemas.microsoft.com/office/drawing/2014/main" id="{33CA4B46-7FE3-4426-81BA-9A93689B668B}"/>
              </a:ext>
            </a:extLst>
          </p:cNvPr>
          <p:cNvSpPr txBox="1">
            <a:spLocks/>
          </p:cNvSpPr>
          <p:nvPr userDrawn="1"/>
        </p:nvSpPr>
        <p:spPr>
          <a:xfrm>
            <a:off x="3708766" y="4123057"/>
            <a:ext cx="2518638" cy="269971"/>
          </a:xfrm>
          <a:prstGeom prst="rect">
            <a:avLst/>
          </a:prstGeom>
          <a:noFill/>
          <a:ln>
            <a:noFill/>
          </a:ln>
        </p:spPr>
        <p:txBody>
          <a:bodyPr wrap="none" tIns="54000" bIns="0" rtlCol="0">
            <a:spAutoFit/>
          </a:bodyPr>
          <a:lstStyle/>
          <a:p>
            <a:r>
              <a:rPr lang="ja-JP" altLang="en-US" sz="1400" b="1" dirty="0">
                <a:solidFill>
                  <a:srgbClr val="0D357F"/>
                </a:solidFill>
                <a:latin typeface="メイリオ" panose="020B0604030504040204" pitchFamily="50" charset="-128"/>
                <a:ea typeface="メイリオ" panose="020B0604030504040204" pitchFamily="50" charset="-128"/>
              </a:rPr>
              <a:t>地震直後における各自の行動</a:t>
            </a:r>
          </a:p>
        </p:txBody>
      </p:sp>
      <p:sp>
        <p:nvSpPr>
          <p:cNvPr id="124" name="テキスト ボックス 123">
            <a:extLst>
              <a:ext uri="{FF2B5EF4-FFF2-40B4-BE49-F238E27FC236}">
                <a16:creationId xmlns:a16="http://schemas.microsoft.com/office/drawing/2014/main" id="{5ACC1930-83AC-DA81-6198-3790D8223787}"/>
              </a:ext>
            </a:extLst>
          </p:cNvPr>
          <p:cNvSpPr txBox="1">
            <a:spLocks/>
          </p:cNvSpPr>
          <p:nvPr userDrawn="1"/>
        </p:nvSpPr>
        <p:spPr>
          <a:xfrm>
            <a:off x="528711" y="4598465"/>
            <a:ext cx="3204000" cy="1764000"/>
          </a:xfrm>
          <a:prstGeom prst="rect">
            <a:avLst/>
          </a:prstGeom>
          <a:noFill/>
          <a:ln>
            <a:noFill/>
          </a:ln>
        </p:spPr>
        <p:txBody>
          <a:bodyPr wrap="square" lIns="36000" tIns="54000" rIns="36000" bIns="0" rtlCol="0">
            <a:noAutofit/>
          </a:bodyPr>
          <a:lstStyle/>
          <a:p>
            <a:pPr>
              <a:spcAft>
                <a:spcPts val="100"/>
              </a:spcAft>
            </a:pPr>
            <a:r>
              <a:rPr lang="ja-JP" altLang="en-US" sz="1400" b="1" dirty="0">
                <a:solidFill>
                  <a:srgbClr val="0D357F"/>
                </a:solidFill>
                <a:latin typeface="メイリオ" panose="020B0604030504040204" pitchFamily="50" charset="-128"/>
                <a:ea typeface="メイリオ" panose="020B0604030504040204" pitchFamily="50" charset="-128"/>
              </a:rPr>
              <a:t>就業時間中</a:t>
            </a:r>
            <a:endParaRPr lang="en-US" altLang="ja-JP" sz="1600" b="1" dirty="0">
              <a:solidFill>
                <a:srgbClr val="0D357F"/>
              </a:solidFill>
              <a:latin typeface="メイリオ" panose="020B0604030504040204" pitchFamily="50" charset="-128"/>
              <a:ea typeface="メイリオ" panose="020B0604030504040204" pitchFamily="50" charset="-128"/>
            </a:endParaRPr>
          </a:p>
          <a:p>
            <a:pPr marL="234900" indent="-234900">
              <a:spcAft>
                <a:spcPts val="100"/>
              </a:spcAft>
              <a:buClr>
                <a:srgbClr val="0D357F"/>
              </a:buClr>
              <a:buFont typeface="+mj-ea"/>
              <a:buAutoNum type="circleNumDbPlain"/>
            </a:pPr>
            <a:r>
              <a:rPr lang="ja-JP" altLang="en-US" sz="1400" dirty="0">
                <a:latin typeface="メイリオ" panose="020B0604030504040204" pitchFamily="50" charset="-128"/>
                <a:ea typeface="メイリオ" panose="020B0604030504040204" pitchFamily="50" charset="-128"/>
              </a:rPr>
              <a:t>自身</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来客者</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の安全確保　　　　　</a:t>
            </a:r>
            <a:r>
              <a:rPr lang="ja-JP" altLang="en-US" sz="1000" dirty="0">
                <a:latin typeface="メイリオ" panose="020B0604030504040204" pitchFamily="50" charset="-128"/>
                <a:ea typeface="メイリオ" panose="020B0604030504040204" pitchFamily="50" charset="-128"/>
              </a:rPr>
              <a:t>（落下物に注意、</a:t>
            </a:r>
            <a:r>
              <a:rPr lang="en-US" altLang="ja-JP" sz="1000" dirty="0">
                <a:latin typeface="メイリオ" panose="020B0604030504040204" pitchFamily="50" charset="-128"/>
                <a:ea typeface="メイリオ" panose="020B0604030504040204" pitchFamily="50" charset="-128"/>
              </a:rPr>
              <a:t>EV</a:t>
            </a:r>
            <a:r>
              <a:rPr lang="ja-JP" altLang="en-US" sz="1000" dirty="0">
                <a:latin typeface="メイリオ" panose="020B0604030504040204" pitchFamily="50" charset="-128"/>
                <a:ea typeface="メイリオ" panose="020B0604030504040204" pitchFamily="50" charset="-128"/>
              </a:rPr>
              <a:t>に乗らない、消火等）</a:t>
            </a:r>
            <a:endParaRPr lang="en-US" altLang="ja-JP" sz="1000" dirty="0">
              <a:latin typeface="メイリオ" panose="020B0604030504040204" pitchFamily="50" charset="-128"/>
              <a:ea typeface="メイリオ" panose="020B0604030504040204" pitchFamily="50" charset="-128"/>
            </a:endParaRPr>
          </a:p>
          <a:p>
            <a:pPr marL="234900" indent="-234900">
              <a:spcAft>
                <a:spcPts val="100"/>
              </a:spcAft>
              <a:buClr>
                <a:srgbClr val="0D357F"/>
              </a:buClr>
              <a:buFont typeface="+mj-ea"/>
              <a:buAutoNum type="circleNumDbPlain"/>
            </a:pP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必要に応じて</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避難の実施　　　</a:t>
            </a:r>
            <a:r>
              <a:rPr lang="ja-JP" altLang="en-US" sz="1000" dirty="0">
                <a:latin typeface="メイリオ" panose="020B0604030504040204" pitchFamily="50" charset="-128"/>
                <a:ea typeface="メイリオ" panose="020B0604030504040204" pitchFamily="50" charset="-128"/>
              </a:rPr>
              <a:t>（避難情報に留意し、避難場所等に避難）</a:t>
            </a:r>
            <a:endParaRPr lang="en-US" altLang="ja-JP" sz="1000" dirty="0">
              <a:latin typeface="メイリオ" panose="020B0604030504040204" pitchFamily="50" charset="-128"/>
              <a:ea typeface="メイリオ" panose="020B0604030504040204" pitchFamily="50" charset="-128"/>
            </a:endParaRPr>
          </a:p>
          <a:p>
            <a:pPr marL="234900" indent="-234900">
              <a:spcAft>
                <a:spcPts val="100"/>
              </a:spcAft>
              <a:buClr>
                <a:srgbClr val="0D357F"/>
              </a:buClr>
              <a:buFont typeface="+mj-ea"/>
              <a:buAutoNum type="circleNumDbPlain"/>
            </a:pPr>
            <a:r>
              <a:rPr lang="ja-JP" altLang="en-US" sz="1400" dirty="0">
                <a:latin typeface="メイリオ" panose="020B0604030504040204" pitchFamily="50" charset="-128"/>
                <a:ea typeface="メイリオ" panose="020B0604030504040204" pitchFamily="50" charset="-128"/>
              </a:rPr>
              <a:t>家族の安否確認</a:t>
            </a:r>
            <a:endParaRPr lang="en-US" altLang="ja-JP" sz="1400" dirty="0">
              <a:latin typeface="メイリオ" panose="020B0604030504040204" pitchFamily="50" charset="-128"/>
              <a:ea typeface="メイリオ" panose="020B0604030504040204" pitchFamily="50" charset="-128"/>
            </a:endParaRPr>
          </a:p>
          <a:p>
            <a:pPr marL="234900" indent="-234900">
              <a:spcAft>
                <a:spcPts val="100"/>
              </a:spcAft>
              <a:buClr>
                <a:srgbClr val="0D357F"/>
              </a:buClr>
              <a:buFont typeface="+mj-ea"/>
              <a:buAutoNum type="circleNumDbPlain"/>
            </a:pPr>
            <a:r>
              <a:rPr lang="ja-JP" altLang="en-US" sz="1400" dirty="0">
                <a:latin typeface="メイリオ" panose="020B0604030504040204" pitchFamily="50" charset="-128"/>
                <a:ea typeface="メイリオ" panose="020B0604030504040204" pitchFamily="50" charset="-128"/>
              </a:rPr>
              <a:t>会社へ安否報告</a:t>
            </a:r>
            <a:endParaRPr lang="en-US" altLang="ja-JP" sz="1400" dirty="0">
              <a:latin typeface="メイリオ" panose="020B0604030504040204" pitchFamily="50" charset="-128"/>
              <a:ea typeface="メイリオ" panose="020B0604030504040204" pitchFamily="50" charset="-128"/>
            </a:endParaRPr>
          </a:p>
          <a:p>
            <a:pPr marL="234900" indent="-234900">
              <a:spcAft>
                <a:spcPts val="100"/>
              </a:spcAft>
              <a:buClr>
                <a:srgbClr val="0D357F"/>
              </a:buClr>
              <a:buFont typeface="+mj-ea"/>
              <a:buAutoNum type="circleNumDbPlain"/>
            </a:pPr>
            <a:r>
              <a:rPr lang="ja-JP" altLang="en-US" sz="1400" dirty="0">
                <a:latin typeface="メイリオ" panose="020B0604030504040204" pitchFamily="50" charset="-128"/>
                <a:ea typeface="メイリオ" panose="020B0604030504040204" pitchFamily="50" charset="-128"/>
              </a:rPr>
              <a:t>安全な場所に留まり指示を待つ</a:t>
            </a:r>
            <a:endParaRPr lang="en-US" altLang="ja-JP" sz="1400" dirty="0">
              <a:latin typeface="メイリオ" panose="020B0604030504040204" pitchFamily="50" charset="-128"/>
              <a:ea typeface="メイリオ" panose="020B0604030504040204" pitchFamily="50" charset="-128"/>
            </a:endParaRPr>
          </a:p>
        </p:txBody>
      </p:sp>
      <p:sp>
        <p:nvSpPr>
          <p:cNvPr id="126" name="テキスト ボックス 125">
            <a:extLst>
              <a:ext uri="{FF2B5EF4-FFF2-40B4-BE49-F238E27FC236}">
                <a16:creationId xmlns:a16="http://schemas.microsoft.com/office/drawing/2014/main" id="{A8A305D9-25B7-B141-D020-F1B8B7849867}"/>
              </a:ext>
            </a:extLst>
          </p:cNvPr>
          <p:cNvSpPr txBox="1">
            <a:spLocks/>
          </p:cNvSpPr>
          <p:nvPr userDrawn="1"/>
        </p:nvSpPr>
        <p:spPr>
          <a:xfrm>
            <a:off x="3969494" y="4598465"/>
            <a:ext cx="3204000" cy="1764000"/>
          </a:xfrm>
          <a:prstGeom prst="rect">
            <a:avLst/>
          </a:prstGeom>
          <a:noFill/>
          <a:ln>
            <a:noFill/>
          </a:ln>
        </p:spPr>
        <p:txBody>
          <a:bodyPr wrap="square" lIns="36000" tIns="54000" rIns="36000" bIns="0" rtlCol="0">
            <a:noAutofit/>
          </a:bodyPr>
          <a:lstStyle/>
          <a:p>
            <a:pPr>
              <a:spcAft>
                <a:spcPts val="200"/>
              </a:spcAft>
            </a:pPr>
            <a:r>
              <a:rPr lang="ja-JP" altLang="en-US" sz="1400" b="1" dirty="0">
                <a:solidFill>
                  <a:schemeClr val="accent2"/>
                </a:solidFill>
                <a:latin typeface="メイリオ" panose="020B0604030504040204" pitchFamily="50" charset="-128"/>
                <a:ea typeface="メイリオ" panose="020B0604030504040204" pitchFamily="50" charset="-128"/>
              </a:rPr>
              <a:t>就業時間外</a:t>
            </a:r>
            <a:endParaRPr lang="en-US" altLang="ja-JP" sz="1600" b="1" dirty="0">
              <a:solidFill>
                <a:schemeClr val="accent2"/>
              </a:solidFill>
              <a:latin typeface="メイリオ" panose="020B0604030504040204" pitchFamily="50" charset="-128"/>
              <a:ea typeface="メイリオ" panose="020B0604030504040204" pitchFamily="50" charset="-128"/>
            </a:endParaRPr>
          </a:p>
          <a:p>
            <a:pPr marL="234900" indent="-234900">
              <a:spcAft>
                <a:spcPts val="500"/>
              </a:spcAft>
              <a:buClr>
                <a:schemeClr val="accent2"/>
              </a:buClr>
              <a:buFont typeface="+mj-ea"/>
              <a:buAutoNum type="circleNumDbPlain"/>
            </a:pPr>
            <a:r>
              <a:rPr lang="ja-JP" altLang="en-US" sz="1400" dirty="0">
                <a:latin typeface="メイリオ" panose="020B0604030504040204" pitchFamily="50" charset="-128"/>
                <a:ea typeface="メイリオ" panose="020B0604030504040204" pitchFamily="50" charset="-128"/>
              </a:rPr>
              <a:t>自身の安全確保</a:t>
            </a:r>
            <a:endParaRPr lang="en-US" altLang="ja-JP" sz="1000" dirty="0">
              <a:latin typeface="メイリオ" panose="020B0604030504040204" pitchFamily="50" charset="-128"/>
              <a:ea typeface="メイリオ" panose="020B0604030504040204" pitchFamily="50" charset="-128"/>
            </a:endParaRPr>
          </a:p>
          <a:p>
            <a:pPr marL="234900" indent="-234900">
              <a:spcAft>
                <a:spcPts val="500"/>
              </a:spcAft>
              <a:buClr>
                <a:schemeClr val="accent2"/>
              </a:buClr>
              <a:buFont typeface="+mj-ea"/>
              <a:buAutoNum type="circleNumDbPlain"/>
            </a:pP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必要に応じて</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避難の実施　　　</a:t>
            </a:r>
            <a:r>
              <a:rPr lang="ja-JP" altLang="en-US" sz="1000" dirty="0">
                <a:latin typeface="メイリオ" panose="020B0604030504040204" pitchFamily="50" charset="-128"/>
                <a:ea typeface="メイリオ" panose="020B0604030504040204" pitchFamily="50" charset="-128"/>
              </a:rPr>
              <a:t>（避難情報に留意し、最寄りの避難所に避難）</a:t>
            </a:r>
            <a:endParaRPr lang="en-US" altLang="ja-JP" sz="1000" dirty="0">
              <a:latin typeface="メイリオ" panose="020B0604030504040204" pitchFamily="50" charset="-128"/>
              <a:ea typeface="メイリオ" panose="020B0604030504040204" pitchFamily="50" charset="-128"/>
            </a:endParaRPr>
          </a:p>
          <a:p>
            <a:pPr marL="234900" indent="-234900">
              <a:spcAft>
                <a:spcPts val="500"/>
              </a:spcAft>
              <a:buClr>
                <a:schemeClr val="accent2"/>
              </a:buClr>
              <a:buFont typeface="+mj-ea"/>
              <a:buAutoNum type="circleNumDbPlain"/>
            </a:pPr>
            <a:r>
              <a:rPr lang="ja-JP" altLang="en-US" sz="1400" dirty="0">
                <a:latin typeface="メイリオ" panose="020B0604030504040204" pitchFamily="50" charset="-128"/>
                <a:ea typeface="メイリオ" panose="020B0604030504040204" pitchFamily="50" charset="-128"/>
              </a:rPr>
              <a:t>会社へ安否報告、指示を待つ</a:t>
            </a:r>
            <a:endParaRPr lang="en-US" altLang="ja-JP" sz="1400" dirty="0">
              <a:latin typeface="メイリオ" panose="020B0604030504040204" pitchFamily="50" charset="-128"/>
              <a:ea typeface="メイリオ" panose="020B0604030504040204" pitchFamily="50" charset="-128"/>
            </a:endParaRPr>
          </a:p>
          <a:p>
            <a:pPr marL="234900" indent="-234900">
              <a:spcAft>
                <a:spcPts val="500"/>
              </a:spcAft>
              <a:buClr>
                <a:schemeClr val="accent2"/>
              </a:buClr>
              <a:buFont typeface="+mj-ea"/>
              <a:buAutoNum type="circleNumDbPlain"/>
            </a:pPr>
            <a:r>
              <a:rPr lang="ja-JP" altLang="en-US" sz="1400" dirty="0">
                <a:latin typeface="メイリオ" panose="020B0604030504040204" pitchFamily="50" charset="-128"/>
                <a:ea typeface="メイリオ" panose="020B0604030504040204" pitchFamily="50" charset="-128"/>
              </a:rPr>
              <a:t>安全な場所に留まり指示を待つ</a:t>
            </a:r>
            <a:endParaRPr lang="en-US" altLang="ja-JP" sz="1400" dirty="0">
              <a:latin typeface="メイリオ" panose="020B0604030504040204" pitchFamily="50" charset="-128"/>
              <a:ea typeface="メイリオ" panose="020B0604030504040204" pitchFamily="50" charset="-128"/>
            </a:endParaRPr>
          </a:p>
        </p:txBody>
      </p:sp>
      <p:sp>
        <p:nvSpPr>
          <p:cNvPr id="133" name="角丸四角形 132">
            <a:extLst>
              <a:ext uri="{FF2B5EF4-FFF2-40B4-BE49-F238E27FC236}">
                <a16:creationId xmlns:a16="http://schemas.microsoft.com/office/drawing/2014/main" id="{EFD66425-3B1F-EE52-E23E-FC9FF36D756B}"/>
              </a:ext>
            </a:extLst>
          </p:cNvPr>
          <p:cNvSpPr>
            <a:spLocks/>
          </p:cNvSpPr>
          <p:nvPr userDrawn="1"/>
        </p:nvSpPr>
        <p:spPr>
          <a:xfrm>
            <a:off x="7706822" y="4434776"/>
            <a:ext cx="7127313" cy="2016000"/>
          </a:xfrm>
          <a:prstGeom prst="roundRect">
            <a:avLst>
              <a:gd name="adj" fmla="val 4103"/>
            </a:avLst>
          </a:prstGeom>
          <a:solidFill>
            <a:schemeClr val="bg1"/>
          </a:solidFill>
          <a:ln>
            <a:solidFill>
              <a:srgbClr val="0D35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テキスト ボックス 133">
            <a:extLst>
              <a:ext uri="{FF2B5EF4-FFF2-40B4-BE49-F238E27FC236}">
                <a16:creationId xmlns:a16="http://schemas.microsoft.com/office/drawing/2014/main" id="{180D79E6-C160-CC11-15DC-F1F64363DB5E}"/>
              </a:ext>
            </a:extLst>
          </p:cNvPr>
          <p:cNvSpPr txBox="1">
            <a:spLocks/>
          </p:cNvSpPr>
          <p:nvPr userDrawn="1"/>
        </p:nvSpPr>
        <p:spPr>
          <a:xfrm>
            <a:off x="7715472" y="4123057"/>
            <a:ext cx="3233578" cy="269971"/>
          </a:xfrm>
          <a:prstGeom prst="rect">
            <a:avLst/>
          </a:prstGeom>
          <a:noFill/>
          <a:ln>
            <a:noFill/>
          </a:ln>
        </p:spPr>
        <p:txBody>
          <a:bodyPr wrap="none" tIns="54000" bIns="0" rtlCol="0">
            <a:spAutoFit/>
          </a:bodyPr>
          <a:lstStyle/>
          <a:p>
            <a:r>
              <a:rPr lang="ja-JP" altLang="en-US" sz="1400" b="1" dirty="0">
                <a:solidFill>
                  <a:srgbClr val="0D357F"/>
                </a:solidFill>
                <a:latin typeface="メイリオ" panose="020B0604030504040204" pitchFamily="50" charset="-128"/>
                <a:ea typeface="メイリオ" panose="020B0604030504040204" pitchFamily="50" charset="-128"/>
              </a:rPr>
              <a:t>対策本部の立ち上げ</a:t>
            </a:r>
            <a:r>
              <a:rPr lang="en-US" altLang="ja-JP" sz="1400" b="1" dirty="0">
                <a:solidFill>
                  <a:srgbClr val="0D357F"/>
                </a:solidFill>
                <a:latin typeface="メイリオ" panose="020B0604030504040204" pitchFamily="50" charset="-128"/>
                <a:ea typeface="メイリオ" panose="020B0604030504040204" pitchFamily="50" charset="-128"/>
              </a:rPr>
              <a:t>(</a:t>
            </a:r>
            <a:r>
              <a:rPr lang="ja-JP" altLang="en-US" sz="1400" b="1" dirty="0">
                <a:solidFill>
                  <a:srgbClr val="0D357F"/>
                </a:solidFill>
                <a:latin typeface="メイリオ" panose="020B0604030504040204" pitchFamily="50" charset="-128"/>
                <a:ea typeface="メイリオ" panose="020B0604030504040204" pitchFamily="50" charset="-128"/>
              </a:rPr>
              <a:t>初期・復旧対応</a:t>
            </a:r>
            <a:r>
              <a:rPr lang="en-US" altLang="ja-JP" sz="1400" b="1" dirty="0">
                <a:solidFill>
                  <a:srgbClr val="0D357F"/>
                </a:solidFill>
                <a:latin typeface="メイリオ" panose="020B0604030504040204" pitchFamily="50" charset="-128"/>
                <a:ea typeface="メイリオ" panose="020B0604030504040204" pitchFamily="50" charset="-128"/>
              </a:rPr>
              <a:t>)</a:t>
            </a:r>
            <a:endParaRPr lang="ja-JP" altLang="en-US" sz="1400" b="1" dirty="0">
              <a:solidFill>
                <a:srgbClr val="0D357F"/>
              </a:solidFill>
              <a:latin typeface="メイリオ" panose="020B0604030504040204" pitchFamily="50" charset="-128"/>
              <a:ea typeface="メイリオ" panose="020B0604030504040204" pitchFamily="50" charset="-128"/>
            </a:endParaRPr>
          </a:p>
        </p:txBody>
      </p:sp>
      <p:cxnSp>
        <p:nvCxnSpPr>
          <p:cNvPr id="137" name="直線コネクタ 136">
            <a:extLst>
              <a:ext uri="{FF2B5EF4-FFF2-40B4-BE49-F238E27FC236}">
                <a16:creationId xmlns:a16="http://schemas.microsoft.com/office/drawing/2014/main" id="{F2E85CAE-814B-14F8-14DD-82EDF5565ABD}"/>
              </a:ext>
            </a:extLst>
          </p:cNvPr>
          <p:cNvCxnSpPr>
            <a:cxnSpLocks/>
          </p:cNvCxnSpPr>
          <p:nvPr userDrawn="1"/>
        </p:nvCxnSpPr>
        <p:spPr>
          <a:xfrm flipV="1">
            <a:off x="6227404" y="4289986"/>
            <a:ext cx="1486016" cy="0"/>
          </a:xfrm>
          <a:prstGeom prst="line">
            <a:avLst/>
          </a:prstGeom>
          <a:ln w="28575" cap="rnd">
            <a:solidFill>
              <a:srgbClr val="0D357F"/>
            </a:solidFill>
            <a:prstDash val="sysDot"/>
            <a:round/>
          </a:ln>
        </p:spPr>
        <p:style>
          <a:lnRef idx="1">
            <a:schemeClr val="accent1"/>
          </a:lnRef>
          <a:fillRef idx="0">
            <a:schemeClr val="accent1"/>
          </a:fillRef>
          <a:effectRef idx="0">
            <a:schemeClr val="accent1"/>
          </a:effectRef>
          <a:fontRef idx="minor">
            <a:schemeClr val="tx1"/>
          </a:fontRef>
        </p:style>
      </p:cxnSp>
      <p:sp>
        <p:nvSpPr>
          <p:cNvPr id="138" name="L 字 137">
            <a:extLst>
              <a:ext uri="{FF2B5EF4-FFF2-40B4-BE49-F238E27FC236}">
                <a16:creationId xmlns:a16="http://schemas.microsoft.com/office/drawing/2014/main" id="{0B055D4F-4F6A-F0EA-495C-CE439EEF0ECD}"/>
              </a:ext>
            </a:extLst>
          </p:cNvPr>
          <p:cNvSpPr>
            <a:spLocks/>
          </p:cNvSpPr>
          <p:nvPr userDrawn="1"/>
        </p:nvSpPr>
        <p:spPr>
          <a:xfrm rot="13500000">
            <a:off x="7433059" y="5303363"/>
            <a:ext cx="180527" cy="180527"/>
          </a:xfrm>
          <a:prstGeom prst="corner">
            <a:avLst>
              <a:gd name="adj1" fmla="val 26377"/>
              <a:gd name="adj2" fmla="val 23598"/>
            </a:avLst>
          </a:prstGeom>
          <a:solidFill>
            <a:srgbClr val="0D35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テキスト ボックス 138">
            <a:extLst>
              <a:ext uri="{FF2B5EF4-FFF2-40B4-BE49-F238E27FC236}">
                <a16:creationId xmlns:a16="http://schemas.microsoft.com/office/drawing/2014/main" id="{2F126BBC-DA75-4BBE-8892-E88CCC536C85}"/>
              </a:ext>
            </a:extLst>
          </p:cNvPr>
          <p:cNvSpPr txBox="1">
            <a:spLocks/>
          </p:cNvSpPr>
          <p:nvPr userDrawn="1"/>
        </p:nvSpPr>
        <p:spPr>
          <a:xfrm>
            <a:off x="7882431" y="4498404"/>
            <a:ext cx="901357" cy="350762"/>
          </a:xfrm>
          <a:prstGeom prst="rect">
            <a:avLst/>
          </a:prstGeom>
          <a:noFill/>
          <a:ln>
            <a:noFill/>
          </a:ln>
        </p:spPr>
        <p:txBody>
          <a:bodyPr wrap="none" lIns="90000" tIns="54000" bIns="0" rtlCol="0">
            <a:spAutoFit/>
          </a:bodyPr>
          <a:lstStyle/>
          <a:p>
            <a:pPr>
              <a:lnSpc>
                <a:spcPct val="150000"/>
              </a:lnSpc>
            </a:pPr>
            <a:r>
              <a:rPr lang="ja-JP" altLang="en-US" sz="1400" b="1" dirty="0">
                <a:latin typeface="メイリオ" panose="020B0604030504040204" pitchFamily="50" charset="-128"/>
                <a:ea typeface="メイリオ" panose="020B0604030504040204" pitchFamily="50" charset="-128"/>
              </a:rPr>
              <a:t>本部長：</a:t>
            </a:r>
            <a:endParaRPr lang="en-US" altLang="ja-JP" sz="1400" b="1" dirty="0">
              <a:latin typeface="メイリオ" panose="020B0604030504040204" pitchFamily="50" charset="-128"/>
              <a:ea typeface="メイリオ" panose="020B0604030504040204" pitchFamily="50" charset="-128"/>
            </a:endParaRPr>
          </a:p>
        </p:txBody>
      </p:sp>
      <p:sp>
        <p:nvSpPr>
          <p:cNvPr id="150" name="テキスト ボックス 149">
            <a:extLst>
              <a:ext uri="{FF2B5EF4-FFF2-40B4-BE49-F238E27FC236}">
                <a16:creationId xmlns:a16="http://schemas.microsoft.com/office/drawing/2014/main" id="{90A21910-F5BF-AA04-8CD7-2841635F6C51}"/>
              </a:ext>
            </a:extLst>
          </p:cNvPr>
          <p:cNvSpPr txBox="1">
            <a:spLocks/>
          </p:cNvSpPr>
          <p:nvPr userDrawn="1"/>
        </p:nvSpPr>
        <p:spPr>
          <a:xfrm>
            <a:off x="7911928" y="4947071"/>
            <a:ext cx="3115075" cy="350762"/>
          </a:xfrm>
          <a:prstGeom prst="rect">
            <a:avLst/>
          </a:prstGeom>
          <a:noFill/>
          <a:ln>
            <a:noFill/>
          </a:ln>
        </p:spPr>
        <p:txBody>
          <a:bodyPr wrap="square" lIns="90000" tIns="54000" bIns="0" rtlCol="0">
            <a:spAutoFit/>
          </a:bodyPr>
          <a:lstStyle/>
          <a:p>
            <a:pPr>
              <a:lnSpc>
                <a:spcPct val="150000"/>
              </a:lnSpc>
            </a:pPr>
            <a:r>
              <a:rPr lang="ja-JP" altLang="en-US" sz="1400" b="1" dirty="0">
                <a:latin typeface="メイリオ" panose="020B0604030504040204" pitchFamily="50" charset="-128"/>
                <a:ea typeface="メイリオ" panose="020B0604030504040204" pitchFamily="50" charset="-128"/>
              </a:rPr>
              <a:t>初期対応チーム：</a:t>
            </a:r>
            <a:endParaRPr lang="en-US" altLang="ja-JP" sz="1400" b="1" dirty="0">
              <a:latin typeface="メイリオ" panose="020B0604030504040204" pitchFamily="50" charset="-128"/>
              <a:ea typeface="メイリオ" panose="020B0604030504040204" pitchFamily="50" charset="-128"/>
            </a:endParaRPr>
          </a:p>
        </p:txBody>
      </p:sp>
      <p:sp>
        <p:nvSpPr>
          <p:cNvPr id="152" name="正方形/長方形 151">
            <a:extLst>
              <a:ext uri="{FF2B5EF4-FFF2-40B4-BE49-F238E27FC236}">
                <a16:creationId xmlns:a16="http://schemas.microsoft.com/office/drawing/2014/main" id="{18A3FA6E-B088-1795-6650-AAFDF90757EB}"/>
              </a:ext>
            </a:extLst>
          </p:cNvPr>
          <p:cNvSpPr>
            <a:spLocks/>
          </p:cNvSpPr>
          <p:nvPr userDrawn="1"/>
        </p:nvSpPr>
        <p:spPr>
          <a:xfrm>
            <a:off x="7875578" y="4966084"/>
            <a:ext cx="3335089" cy="1377674"/>
          </a:xfrm>
          <a:prstGeom prst="rect">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4" name="テキスト ボックス 153">
            <a:extLst>
              <a:ext uri="{FF2B5EF4-FFF2-40B4-BE49-F238E27FC236}">
                <a16:creationId xmlns:a16="http://schemas.microsoft.com/office/drawing/2014/main" id="{D4566DD1-982A-0FBA-D38E-310589769147}"/>
              </a:ext>
            </a:extLst>
          </p:cNvPr>
          <p:cNvSpPr txBox="1">
            <a:spLocks/>
          </p:cNvSpPr>
          <p:nvPr userDrawn="1"/>
        </p:nvSpPr>
        <p:spPr>
          <a:xfrm>
            <a:off x="7923532" y="5855911"/>
            <a:ext cx="3314845" cy="393082"/>
          </a:xfrm>
          <a:prstGeom prst="rect">
            <a:avLst/>
          </a:prstGeom>
          <a:noFill/>
          <a:ln>
            <a:noFill/>
          </a:ln>
        </p:spPr>
        <p:txBody>
          <a:bodyPr wrap="square" lIns="90000" tIns="54000" bIns="0" rtlCol="0">
            <a:spAutoFit/>
          </a:bodyPr>
          <a:lstStyle/>
          <a:p>
            <a:r>
              <a:rPr lang="ja-JP" altLang="en-US" sz="1100" dirty="0">
                <a:latin typeface="メイリオ" panose="020B0604030504040204" pitchFamily="50" charset="-128"/>
                <a:ea typeface="メイリオ" panose="020B0604030504040204" pitchFamily="50" charset="-128"/>
              </a:rPr>
              <a:t>安否情報集約、各設備の被害状況集約、従業員の対応計画、負傷者対応</a:t>
            </a:r>
          </a:p>
        </p:txBody>
      </p:sp>
      <p:sp>
        <p:nvSpPr>
          <p:cNvPr id="155" name="テキスト ボックス 154">
            <a:extLst>
              <a:ext uri="{FF2B5EF4-FFF2-40B4-BE49-F238E27FC236}">
                <a16:creationId xmlns:a16="http://schemas.microsoft.com/office/drawing/2014/main" id="{D1654FE9-8CA1-7E72-0E6A-16C98B3FD8B9}"/>
              </a:ext>
            </a:extLst>
          </p:cNvPr>
          <p:cNvSpPr txBox="1">
            <a:spLocks/>
          </p:cNvSpPr>
          <p:nvPr userDrawn="1"/>
        </p:nvSpPr>
        <p:spPr>
          <a:xfrm>
            <a:off x="11334000" y="4947071"/>
            <a:ext cx="3115075" cy="350762"/>
          </a:xfrm>
          <a:prstGeom prst="rect">
            <a:avLst/>
          </a:prstGeom>
          <a:noFill/>
          <a:ln>
            <a:noFill/>
          </a:ln>
        </p:spPr>
        <p:txBody>
          <a:bodyPr wrap="square" lIns="90000" tIns="54000" bIns="0" rtlCol="0">
            <a:spAutoFit/>
          </a:bodyPr>
          <a:lstStyle/>
          <a:p>
            <a:pPr>
              <a:lnSpc>
                <a:spcPct val="150000"/>
              </a:lnSpc>
            </a:pPr>
            <a:r>
              <a:rPr lang="ja-JP" altLang="en-US" sz="1400" b="1" dirty="0">
                <a:latin typeface="メイリオ" panose="020B0604030504040204" pitchFamily="50" charset="-128"/>
                <a:ea typeface="メイリオ" panose="020B0604030504040204" pitchFamily="50" charset="-128"/>
              </a:rPr>
              <a:t>復旧対応チーム：</a:t>
            </a:r>
            <a:endParaRPr lang="en-US" altLang="ja-JP" sz="1400" b="1" dirty="0">
              <a:latin typeface="メイリオ" panose="020B0604030504040204" pitchFamily="50" charset="-128"/>
              <a:ea typeface="メイリオ" panose="020B0604030504040204" pitchFamily="50" charset="-128"/>
            </a:endParaRPr>
          </a:p>
        </p:txBody>
      </p:sp>
      <p:sp>
        <p:nvSpPr>
          <p:cNvPr id="157" name="テキスト ボックス 156">
            <a:extLst>
              <a:ext uri="{FF2B5EF4-FFF2-40B4-BE49-F238E27FC236}">
                <a16:creationId xmlns:a16="http://schemas.microsoft.com/office/drawing/2014/main" id="{9D5C61C0-9A51-55DE-BD4C-CEB333AA4777}"/>
              </a:ext>
            </a:extLst>
          </p:cNvPr>
          <p:cNvSpPr txBox="1">
            <a:spLocks/>
          </p:cNvSpPr>
          <p:nvPr userDrawn="1"/>
        </p:nvSpPr>
        <p:spPr>
          <a:xfrm>
            <a:off x="11345604" y="5794356"/>
            <a:ext cx="3314845" cy="516192"/>
          </a:xfrm>
          <a:prstGeom prst="rect">
            <a:avLst/>
          </a:prstGeom>
          <a:noFill/>
          <a:ln>
            <a:noFill/>
          </a:ln>
        </p:spPr>
        <p:txBody>
          <a:bodyPr wrap="square" lIns="90000" tIns="54000" bIns="0" rtlCol="0">
            <a:spAutoFit/>
          </a:bodyPr>
          <a:lstStyle/>
          <a:p>
            <a:r>
              <a:rPr lang="ja-JP" altLang="en-US" sz="1000" dirty="0">
                <a:latin typeface="メイリオ" panose="020B0604030504040204" pitchFamily="50" charset="-128"/>
                <a:ea typeface="メイリオ" panose="020B0604030504040204" pitchFamily="50" charset="-128"/>
              </a:rPr>
              <a:t>重点事業の実施体制検討、システム状況対応、資金繰り管理、各種情報収集（災害情報、協力会社、他社の状況等）、情報発信</a:t>
            </a:r>
          </a:p>
        </p:txBody>
      </p:sp>
      <p:pic>
        <p:nvPicPr>
          <p:cNvPr id="159" name="図 158">
            <a:extLst>
              <a:ext uri="{FF2B5EF4-FFF2-40B4-BE49-F238E27FC236}">
                <a16:creationId xmlns:a16="http://schemas.microsoft.com/office/drawing/2014/main" id="{6FBB5080-BB45-DFD9-1A41-00E37CFA34A7}"/>
              </a:ext>
            </a:extLst>
          </p:cNvPr>
          <p:cNvPicPr>
            <a:picLocks noChangeAspect="1"/>
          </p:cNvPicPr>
          <p:nvPr userDrawn="1"/>
        </p:nvPicPr>
        <p:blipFill>
          <a:blip r:embed="rId7"/>
          <a:srcRect b="1367"/>
          <a:stretch>
            <a:fillRect/>
          </a:stretch>
        </p:blipFill>
        <p:spPr>
          <a:xfrm>
            <a:off x="13672487" y="3848736"/>
            <a:ext cx="960084" cy="1111103"/>
          </a:xfrm>
          <a:prstGeom prst="rect">
            <a:avLst/>
          </a:prstGeom>
        </p:spPr>
      </p:pic>
      <p:sp>
        <p:nvSpPr>
          <p:cNvPr id="161" name="角丸四角形 160">
            <a:extLst>
              <a:ext uri="{FF2B5EF4-FFF2-40B4-BE49-F238E27FC236}">
                <a16:creationId xmlns:a16="http://schemas.microsoft.com/office/drawing/2014/main" id="{835AFB16-5B03-79E2-52FF-51F20F492406}"/>
              </a:ext>
            </a:extLst>
          </p:cNvPr>
          <p:cNvSpPr>
            <a:spLocks/>
          </p:cNvSpPr>
          <p:nvPr userDrawn="1"/>
        </p:nvSpPr>
        <p:spPr>
          <a:xfrm>
            <a:off x="7706822" y="8741720"/>
            <a:ext cx="7127313" cy="1876341"/>
          </a:xfrm>
          <a:prstGeom prst="roundRect">
            <a:avLst>
              <a:gd name="adj" fmla="val 4103"/>
            </a:avLst>
          </a:prstGeom>
          <a:solidFill>
            <a:schemeClr val="bg1"/>
          </a:solidFill>
          <a:ln>
            <a:solidFill>
              <a:srgbClr val="0D35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テキスト ボックス 161">
            <a:extLst>
              <a:ext uri="{FF2B5EF4-FFF2-40B4-BE49-F238E27FC236}">
                <a16:creationId xmlns:a16="http://schemas.microsoft.com/office/drawing/2014/main" id="{8B2950E3-2F51-48E0-E438-B3BB453A571F}"/>
              </a:ext>
            </a:extLst>
          </p:cNvPr>
          <p:cNvSpPr txBox="1">
            <a:spLocks/>
          </p:cNvSpPr>
          <p:nvPr userDrawn="1"/>
        </p:nvSpPr>
        <p:spPr>
          <a:xfrm>
            <a:off x="7768480" y="8867681"/>
            <a:ext cx="5848076" cy="269971"/>
          </a:xfrm>
          <a:prstGeom prst="rect">
            <a:avLst/>
          </a:prstGeom>
          <a:noFill/>
          <a:ln>
            <a:noFill/>
          </a:ln>
        </p:spPr>
        <p:txBody>
          <a:bodyPr wrap="none" tIns="54000" bIns="0" rtlCol="0">
            <a:spAutoFit/>
          </a:bodyPr>
          <a:lstStyle/>
          <a:p>
            <a:r>
              <a:rPr lang="en-US" altLang="ja-JP" sz="1400" b="1" dirty="0">
                <a:solidFill>
                  <a:srgbClr val="0D357F"/>
                </a:solidFill>
                <a:latin typeface="メイリオ" panose="020B0604030504040204" pitchFamily="50" charset="-128"/>
                <a:ea typeface="メイリオ" panose="020B0604030504040204" pitchFamily="50" charset="-128"/>
              </a:rPr>
              <a:t>Z</a:t>
            </a:r>
            <a:r>
              <a:rPr lang="ja-JP" altLang="en-US" sz="1400" b="1" dirty="0">
                <a:solidFill>
                  <a:srgbClr val="0D357F"/>
                </a:solidFill>
                <a:latin typeface="メイリオ" panose="020B0604030504040204" pitchFamily="50" charset="-128"/>
                <a:ea typeface="メイリオ" panose="020B0604030504040204" pitchFamily="50" charset="-128"/>
              </a:rPr>
              <a:t>重点事業の継続にあたり、現時点で検討が必要な</a:t>
            </a:r>
            <a:r>
              <a:rPr lang="en-US" altLang="ja-JP" sz="1400" b="1" dirty="0">
                <a:solidFill>
                  <a:srgbClr val="0D357F"/>
                </a:solidFill>
                <a:latin typeface="メイリオ" panose="020B0604030504040204" pitchFamily="50" charset="-128"/>
                <a:ea typeface="メイリオ" panose="020B0604030504040204" pitchFamily="50" charset="-128"/>
              </a:rPr>
              <a:t>(</a:t>
            </a:r>
            <a:r>
              <a:rPr lang="ja-JP" altLang="en-US" sz="1400" b="1" dirty="0">
                <a:solidFill>
                  <a:srgbClr val="0D357F"/>
                </a:solidFill>
                <a:latin typeface="メイリオ" panose="020B0604030504040204" pitchFamily="50" charset="-128"/>
                <a:ea typeface="メイリオ" panose="020B0604030504040204" pitchFamily="50" charset="-128"/>
              </a:rPr>
              <a:t>不足している</a:t>
            </a:r>
            <a:r>
              <a:rPr lang="en-US" altLang="ja-JP" sz="1400" b="1" dirty="0">
                <a:solidFill>
                  <a:srgbClr val="0D357F"/>
                </a:solidFill>
                <a:latin typeface="メイリオ" panose="020B0604030504040204" pitchFamily="50" charset="-128"/>
                <a:ea typeface="メイリオ" panose="020B0604030504040204" pitchFamily="50" charset="-128"/>
              </a:rPr>
              <a:t>)</a:t>
            </a:r>
            <a:r>
              <a:rPr lang="ja-JP" altLang="en-US" sz="1400" b="1" dirty="0">
                <a:solidFill>
                  <a:srgbClr val="0D357F"/>
                </a:solidFill>
                <a:latin typeface="メイリオ" panose="020B0604030504040204" pitchFamily="50" charset="-128"/>
                <a:ea typeface="メイリオ" panose="020B0604030504040204" pitchFamily="50" charset="-128"/>
              </a:rPr>
              <a:t>事項</a:t>
            </a:r>
          </a:p>
        </p:txBody>
      </p:sp>
      <p:cxnSp>
        <p:nvCxnSpPr>
          <p:cNvPr id="163" name="直線コネクタ 162">
            <a:extLst>
              <a:ext uri="{FF2B5EF4-FFF2-40B4-BE49-F238E27FC236}">
                <a16:creationId xmlns:a16="http://schemas.microsoft.com/office/drawing/2014/main" id="{7F61060A-3014-563D-4C7E-3C81945B6C33}"/>
              </a:ext>
            </a:extLst>
          </p:cNvPr>
          <p:cNvCxnSpPr>
            <a:cxnSpLocks/>
          </p:cNvCxnSpPr>
          <p:nvPr userDrawn="1"/>
        </p:nvCxnSpPr>
        <p:spPr>
          <a:xfrm>
            <a:off x="7835208" y="9224296"/>
            <a:ext cx="6840000" cy="0"/>
          </a:xfrm>
          <a:prstGeom prst="line">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cxnSp>
      <p:cxnSp>
        <p:nvCxnSpPr>
          <p:cNvPr id="164" name="直線コネクタ 163">
            <a:extLst>
              <a:ext uri="{FF2B5EF4-FFF2-40B4-BE49-F238E27FC236}">
                <a16:creationId xmlns:a16="http://schemas.microsoft.com/office/drawing/2014/main" id="{D647FC02-7EBB-9D42-A591-72BE8D9AA5FB}"/>
              </a:ext>
            </a:extLst>
          </p:cNvPr>
          <p:cNvCxnSpPr>
            <a:cxnSpLocks/>
          </p:cNvCxnSpPr>
          <p:nvPr userDrawn="1"/>
        </p:nvCxnSpPr>
        <p:spPr>
          <a:xfrm>
            <a:off x="7835208" y="9483926"/>
            <a:ext cx="6840000" cy="0"/>
          </a:xfrm>
          <a:prstGeom prst="line">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E6437728-49B9-5D93-0CD7-7B5439808B0F}"/>
              </a:ext>
            </a:extLst>
          </p:cNvPr>
          <p:cNvCxnSpPr>
            <a:cxnSpLocks/>
          </p:cNvCxnSpPr>
          <p:nvPr userDrawn="1"/>
        </p:nvCxnSpPr>
        <p:spPr>
          <a:xfrm>
            <a:off x="7835208" y="9743556"/>
            <a:ext cx="6840000" cy="0"/>
          </a:xfrm>
          <a:prstGeom prst="line">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cxnSp>
      <p:cxnSp>
        <p:nvCxnSpPr>
          <p:cNvPr id="166" name="直線コネクタ 165">
            <a:extLst>
              <a:ext uri="{FF2B5EF4-FFF2-40B4-BE49-F238E27FC236}">
                <a16:creationId xmlns:a16="http://schemas.microsoft.com/office/drawing/2014/main" id="{7D6BCAD0-DA91-35FB-A418-E25DD0F29272}"/>
              </a:ext>
            </a:extLst>
          </p:cNvPr>
          <p:cNvCxnSpPr>
            <a:cxnSpLocks/>
          </p:cNvCxnSpPr>
          <p:nvPr userDrawn="1"/>
        </p:nvCxnSpPr>
        <p:spPr>
          <a:xfrm>
            <a:off x="7835208" y="10003186"/>
            <a:ext cx="6840000" cy="0"/>
          </a:xfrm>
          <a:prstGeom prst="line">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cxnSp>
      <p:sp>
        <p:nvSpPr>
          <p:cNvPr id="168" name="L 字 167">
            <a:extLst>
              <a:ext uri="{FF2B5EF4-FFF2-40B4-BE49-F238E27FC236}">
                <a16:creationId xmlns:a16="http://schemas.microsoft.com/office/drawing/2014/main" id="{FE306182-2B98-CAF1-278E-35DBE41C651D}"/>
              </a:ext>
            </a:extLst>
          </p:cNvPr>
          <p:cNvSpPr>
            <a:spLocks/>
          </p:cNvSpPr>
          <p:nvPr userDrawn="1"/>
        </p:nvSpPr>
        <p:spPr>
          <a:xfrm rot="18900000">
            <a:off x="11121179" y="8435453"/>
            <a:ext cx="180527" cy="180527"/>
          </a:xfrm>
          <a:prstGeom prst="corner">
            <a:avLst>
              <a:gd name="adj1" fmla="val 26377"/>
              <a:gd name="adj2" fmla="val 23598"/>
            </a:avLst>
          </a:prstGeom>
          <a:solidFill>
            <a:srgbClr val="0D35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2" name="グループ化 191">
            <a:extLst>
              <a:ext uri="{FF2B5EF4-FFF2-40B4-BE49-F238E27FC236}">
                <a16:creationId xmlns:a16="http://schemas.microsoft.com/office/drawing/2014/main" id="{BDC074AE-BF90-92DE-3F28-D336593E8A42}"/>
              </a:ext>
            </a:extLst>
          </p:cNvPr>
          <p:cNvGrpSpPr>
            <a:grpSpLocks/>
          </p:cNvGrpSpPr>
          <p:nvPr userDrawn="1"/>
        </p:nvGrpSpPr>
        <p:grpSpPr>
          <a:xfrm>
            <a:off x="258331" y="6600155"/>
            <a:ext cx="14538665" cy="1850293"/>
            <a:chOff x="258331" y="6552879"/>
            <a:chExt cx="14538665" cy="1850293"/>
          </a:xfrm>
        </p:grpSpPr>
        <p:sp>
          <p:nvSpPr>
            <p:cNvPr id="169" name="角丸四角形 168">
              <a:extLst>
                <a:ext uri="{FF2B5EF4-FFF2-40B4-BE49-F238E27FC236}">
                  <a16:creationId xmlns:a16="http://schemas.microsoft.com/office/drawing/2014/main" id="{FF685928-DBB2-5894-DAE6-8282CF4DA7E4}"/>
                </a:ext>
              </a:extLst>
            </p:cNvPr>
            <p:cNvSpPr>
              <a:spLocks/>
            </p:cNvSpPr>
            <p:nvPr/>
          </p:nvSpPr>
          <p:spPr>
            <a:xfrm>
              <a:off x="358518" y="6552879"/>
              <a:ext cx="2556000" cy="458041"/>
            </a:xfrm>
            <a:prstGeom prst="roundRect">
              <a:avLst>
                <a:gd name="adj" fmla="val 18798"/>
              </a:avLst>
            </a:prstGeom>
            <a:solidFill>
              <a:srgbClr val="0D35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テキスト ボックス 169">
              <a:extLst>
                <a:ext uri="{FF2B5EF4-FFF2-40B4-BE49-F238E27FC236}">
                  <a16:creationId xmlns:a16="http://schemas.microsoft.com/office/drawing/2014/main" id="{31A13F80-9397-75EF-52B0-1A1B6C86A932}"/>
                </a:ext>
              </a:extLst>
            </p:cNvPr>
            <p:cNvSpPr txBox="1">
              <a:spLocks/>
            </p:cNvSpPr>
            <p:nvPr/>
          </p:nvSpPr>
          <p:spPr>
            <a:xfrm>
              <a:off x="448178" y="6591086"/>
              <a:ext cx="2435282" cy="331526"/>
            </a:xfrm>
            <a:prstGeom prst="rect">
              <a:avLst/>
            </a:prstGeom>
            <a:noFill/>
            <a:ln>
              <a:noFill/>
            </a:ln>
          </p:spPr>
          <p:txBody>
            <a:bodyPr wrap="none" tIns="54000" bIns="0" rtlCol="0">
              <a:spAutoFit/>
            </a:bodyPr>
            <a:lstStyle/>
            <a:p>
              <a:r>
                <a:rPr lang="ja-JP" altLang="en-US" sz="1800" b="1" spc="150" dirty="0">
                  <a:solidFill>
                    <a:schemeClr val="bg1"/>
                  </a:solidFill>
                  <a:latin typeface="Meiryo" panose="020B0604030504040204" pitchFamily="34" charset="-128"/>
                  <a:ea typeface="Meiryo" panose="020B0604030504040204" pitchFamily="34" charset="-128"/>
                </a:rPr>
                <a:t>重点事業を継続する</a:t>
              </a:r>
              <a:endParaRPr lang="en-US" altLang="ja-JP" sz="1800" b="1" spc="150" dirty="0">
                <a:solidFill>
                  <a:schemeClr val="bg1"/>
                </a:solidFill>
                <a:latin typeface="Meiryo" panose="020B0604030504040204" pitchFamily="34" charset="-128"/>
                <a:ea typeface="Meiryo" panose="020B0604030504040204" pitchFamily="34" charset="-128"/>
              </a:endParaRPr>
            </a:p>
          </p:txBody>
        </p:sp>
        <p:sp>
          <p:nvSpPr>
            <p:cNvPr id="171" name="角丸四角形 170">
              <a:extLst>
                <a:ext uri="{FF2B5EF4-FFF2-40B4-BE49-F238E27FC236}">
                  <a16:creationId xmlns:a16="http://schemas.microsoft.com/office/drawing/2014/main" id="{C40A71EE-F188-4FE1-7036-A273A4EF9AE8}"/>
                </a:ext>
              </a:extLst>
            </p:cNvPr>
            <p:cNvSpPr>
              <a:spLocks/>
            </p:cNvSpPr>
            <p:nvPr/>
          </p:nvSpPr>
          <p:spPr>
            <a:xfrm>
              <a:off x="258331" y="6945436"/>
              <a:ext cx="14538665" cy="1457736"/>
            </a:xfrm>
            <a:prstGeom prst="roundRect">
              <a:avLst>
                <a:gd name="adj" fmla="val 5691"/>
              </a:avLst>
            </a:prstGeom>
            <a:solidFill>
              <a:schemeClr val="bg1"/>
            </a:solidFill>
            <a:ln>
              <a:solidFill>
                <a:srgbClr val="0D35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テキスト ボックス 174">
              <a:extLst>
                <a:ext uri="{FF2B5EF4-FFF2-40B4-BE49-F238E27FC236}">
                  <a16:creationId xmlns:a16="http://schemas.microsoft.com/office/drawing/2014/main" id="{AB690D05-5816-FE45-2668-49B3789A2F93}"/>
                </a:ext>
              </a:extLst>
            </p:cNvPr>
            <p:cNvSpPr txBox="1">
              <a:spLocks/>
            </p:cNvSpPr>
            <p:nvPr/>
          </p:nvSpPr>
          <p:spPr>
            <a:xfrm>
              <a:off x="3022966" y="6633717"/>
              <a:ext cx="8443337" cy="269971"/>
            </a:xfrm>
            <a:prstGeom prst="rect">
              <a:avLst/>
            </a:prstGeom>
            <a:noFill/>
            <a:ln>
              <a:noFill/>
            </a:ln>
          </p:spPr>
          <p:txBody>
            <a:bodyPr wrap="none" tIns="54000" bIns="0" rtlCol="0">
              <a:spAutoFit/>
            </a:bodyPr>
            <a:lstStyle/>
            <a:p>
              <a:r>
                <a:rPr lang="ja-JP" altLang="en-US" sz="1400" b="1" dirty="0">
                  <a:solidFill>
                    <a:srgbClr val="0D357F"/>
                  </a:solidFill>
                  <a:latin typeface="メイリオ" panose="020B0604030504040204" pitchFamily="50" charset="-128"/>
                  <a:ea typeface="メイリオ" panose="020B0604030504040204" pitchFamily="50" charset="-128"/>
                </a:rPr>
                <a:t>事業が中断すると売上・社会・顧客離れ等の観点から影響が大きい事業・サービス・製品の選定・対応</a:t>
              </a:r>
            </a:p>
          </p:txBody>
        </p:sp>
        <p:sp>
          <p:nvSpPr>
            <p:cNvPr id="178" name="テキスト ボックス 177">
              <a:extLst>
                <a:ext uri="{FF2B5EF4-FFF2-40B4-BE49-F238E27FC236}">
                  <a16:creationId xmlns:a16="http://schemas.microsoft.com/office/drawing/2014/main" id="{7663EF7F-444D-0AB2-BE8B-0CF2A339B8DB}"/>
                </a:ext>
              </a:extLst>
            </p:cNvPr>
            <p:cNvSpPr txBox="1">
              <a:spLocks/>
            </p:cNvSpPr>
            <p:nvPr/>
          </p:nvSpPr>
          <p:spPr>
            <a:xfrm>
              <a:off x="444891" y="7075733"/>
              <a:ext cx="2356514" cy="562204"/>
            </a:xfrm>
            <a:prstGeom prst="rect">
              <a:avLst/>
            </a:prstGeom>
            <a:solidFill>
              <a:srgbClr val="EEF1FA"/>
            </a:solidFill>
            <a:ln>
              <a:noFill/>
            </a:ln>
          </p:spPr>
          <p:txBody>
            <a:bodyPr wrap="square" tIns="54000" bIns="0" rtlCol="0">
              <a:noAutofit/>
            </a:bodyPr>
            <a:lstStyle/>
            <a:p>
              <a:pPr algn="ctr"/>
              <a:r>
                <a:rPr lang="ja-JP" altLang="en-US" sz="1200" b="1" dirty="0">
                  <a:solidFill>
                    <a:srgbClr val="0D357F"/>
                  </a:solidFill>
                  <a:latin typeface="メイリオ" panose="020B0604030504040204" pitchFamily="50" charset="-128"/>
                  <a:ea typeface="メイリオ" panose="020B0604030504040204" pitchFamily="50" charset="-128"/>
                </a:rPr>
                <a:t>事業・サービス・製品</a:t>
              </a:r>
              <a:endParaRPr lang="en-US" altLang="ja-JP" sz="1200" b="1" dirty="0">
                <a:solidFill>
                  <a:srgbClr val="0D357F"/>
                </a:solidFill>
                <a:latin typeface="メイリオ" panose="020B0604030504040204" pitchFamily="50" charset="-128"/>
                <a:ea typeface="メイリオ" panose="020B0604030504040204" pitchFamily="50" charset="-128"/>
              </a:endParaRPr>
            </a:p>
            <a:p>
              <a:pPr algn="ctr"/>
              <a:endParaRPr lang="en-US" altLang="ja-JP" sz="1200" b="1" dirty="0">
                <a:solidFill>
                  <a:srgbClr val="0D357F"/>
                </a:solidFill>
                <a:latin typeface="メイリオ" panose="020B0604030504040204" pitchFamily="50" charset="-128"/>
                <a:ea typeface="メイリオ" panose="020B0604030504040204" pitchFamily="50" charset="-128"/>
              </a:endParaRPr>
            </a:p>
          </p:txBody>
        </p:sp>
        <p:sp>
          <p:nvSpPr>
            <p:cNvPr id="179" name="テキスト ボックス 178">
              <a:extLst>
                <a:ext uri="{FF2B5EF4-FFF2-40B4-BE49-F238E27FC236}">
                  <a16:creationId xmlns:a16="http://schemas.microsoft.com/office/drawing/2014/main" id="{6BEC0341-4DE9-0737-0283-2798C77266FD}"/>
                </a:ext>
              </a:extLst>
            </p:cNvPr>
            <p:cNvSpPr txBox="1">
              <a:spLocks/>
            </p:cNvSpPr>
            <p:nvPr/>
          </p:nvSpPr>
          <p:spPr>
            <a:xfrm>
              <a:off x="2901994" y="7075733"/>
              <a:ext cx="1499057" cy="562204"/>
            </a:xfrm>
            <a:prstGeom prst="rect">
              <a:avLst/>
            </a:prstGeom>
            <a:solidFill>
              <a:srgbClr val="EEF1FA"/>
            </a:solidFill>
            <a:ln>
              <a:noFill/>
            </a:ln>
          </p:spPr>
          <p:txBody>
            <a:bodyPr wrap="square" tIns="54000" bIns="0" rtlCol="0">
              <a:noAutofit/>
            </a:bodyPr>
            <a:lstStyle/>
            <a:p>
              <a:pPr algn="ctr"/>
              <a:r>
                <a:rPr lang="ja-JP" altLang="en-US" sz="1200" b="1" dirty="0">
                  <a:solidFill>
                    <a:srgbClr val="0D357F"/>
                  </a:solidFill>
                  <a:latin typeface="メイリオ" panose="020B0604030504040204" pitchFamily="50" charset="-128"/>
                  <a:ea typeface="メイリオ" panose="020B0604030504040204" pitchFamily="50" charset="-128"/>
                </a:rPr>
                <a:t>目標復旧時間</a:t>
              </a:r>
              <a:endParaRPr lang="en-US" altLang="ja-JP" sz="1200" b="1" dirty="0">
                <a:solidFill>
                  <a:srgbClr val="0D357F"/>
                </a:solidFill>
                <a:latin typeface="メイリオ" panose="020B0604030504040204" pitchFamily="50" charset="-128"/>
                <a:ea typeface="メイリオ" panose="020B0604030504040204" pitchFamily="50" charset="-128"/>
              </a:endParaRPr>
            </a:p>
            <a:p>
              <a:pPr algn="ctr"/>
              <a:endParaRPr lang="en-US" altLang="ja-JP" sz="1200" b="1" dirty="0">
                <a:solidFill>
                  <a:srgbClr val="0D357F"/>
                </a:solidFill>
                <a:latin typeface="メイリオ" panose="020B0604030504040204" pitchFamily="50" charset="-128"/>
                <a:ea typeface="メイリオ" panose="020B0604030504040204" pitchFamily="50" charset="-128"/>
              </a:endParaRPr>
            </a:p>
          </p:txBody>
        </p:sp>
        <p:sp>
          <p:nvSpPr>
            <p:cNvPr id="180" name="テキスト ボックス 179">
              <a:extLst>
                <a:ext uri="{FF2B5EF4-FFF2-40B4-BE49-F238E27FC236}">
                  <a16:creationId xmlns:a16="http://schemas.microsoft.com/office/drawing/2014/main" id="{EE47EEEE-3CA0-DFC3-AB14-54E8BF45C720}"/>
                </a:ext>
              </a:extLst>
            </p:cNvPr>
            <p:cNvSpPr txBox="1">
              <a:spLocks/>
            </p:cNvSpPr>
            <p:nvPr/>
          </p:nvSpPr>
          <p:spPr>
            <a:xfrm>
              <a:off x="4463021" y="7075733"/>
              <a:ext cx="6758103" cy="562204"/>
            </a:xfrm>
            <a:prstGeom prst="rect">
              <a:avLst/>
            </a:prstGeom>
            <a:solidFill>
              <a:srgbClr val="EEF1FA"/>
            </a:solidFill>
            <a:ln>
              <a:noFill/>
            </a:ln>
          </p:spPr>
          <p:txBody>
            <a:bodyPr wrap="square" tIns="54000" bIns="0" rtlCol="0">
              <a:noAutofit/>
            </a:bodyPr>
            <a:lstStyle/>
            <a:p>
              <a:pPr algn="ctr"/>
              <a:r>
                <a:rPr lang="ja-JP" altLang="en-US" sz="1200" b="1" dirty="0">
                  <a:solidFill>
                    <a:srgbClr val="0D357F"/>
                  </a:solidFill>
                  <a:latin typeface="メイリオ" panose="020B0604030504040204" pitchFamily="50" charset="-128"/>
                  <a:ea typeface="メイリオ" panose="020B0604030504040204" pitchFamily="50" charset="-128"/>
                </a:rPr>
                <a:t>（現地で復旧する場合に必要な人・モノ・資金・情報 等）</a:t>
              </a:r>
              <a:endParaRPr lang="en-US" altLang="ja-JP" sz="1200" b="1" dirty="0">
                <a:solidFill>
                  <a:srgbClr val="0D357F"/>
                </a:solidFill>
                <a:latin typeface="メイリオ" panose="020B0604030504040204" pitchFamily="50" charset="-128"/>
                <a:ea typeface="メイリオ" panose="020B0604030504040204" pitchFamily="50" charset="-128"/>
              </a:endParaRPr>
            </a:p>
            <a:p>
              <a:endParaRPr lang="en-US" altLang="ja-JP" sz="1200" b="1" dirty="0">
                <a:solidFill>
                  <a:srgbClr val="0D357F"/>
                </a:solidFill>
                <a:latin typeface="メイリオ" panose="020B0604030504040204" pitchFamily="50" charset="-128"/>
                <a:ea typeface="メイリオ" panose="020B0604030504040204" pitchFamily="50" charset="-128"/>
              </a:endParaRPr>
            </a:p>
          </p:txBody>
        </p:sp>
        <p:sp>
          <p:nvSpPr>
            <p:cNvPr id="181" name="テキスト ボックス 180">
              <a:extLst>
                <a:ext uri="{FF2B5EF4-FFF2-40B4-BE49-F238E27FC236}">
                  <a16:creationId xmlns:a16="http://schemas.microsoft.com/office/drawing/2014/main" id="{2760CF9C-1E93-53F8-3316-AE2A0ACF405C}"/>
                </a:ext>
              </a:extLst>
            </p:cNvPr>
            <p:cNvSpPr txBox="1">
              <a:spLocks/>
            </p:cNvSpPr>
            <p:nvPr/>
          </p:nvSpPr>
          <p:spPr>
            <a:xfrm>
              <a:off x="11358640" y="7075733"/>
              <a:ext cx="3270251" cy="562204"/>
            </a:xfrm>
            <a:prstGeom prst="rect">
              <a:avLst/>
            </a:prstGeom>
            <a:solidFill>
              <a:srgbClr val="EEF1FA"/>
            </a:solidFill>
            <a:ln>
              <a:noFill/>
            </a:ln>
          </p:spPr>
          <p:txBody>
            <a:bodyPr wrap="square" tIns="54000" bIns="0" rtlCol="0">
              <a:noAutofit/>
            </a:bodyPr>
            <a:lstStyle/>
            <a:p>
              <a:pPr algn="ctr"/>
              <a:r>
                <a:rPr lang="ja-JP" altLang="en-US" sz="1200" b="1" dirty="0">
                  <a:solidFill>
                    <a:srgbClr val="0D357F"/>
                  </a:solidFill>
                  <a:latin typeface="メイリオ" panose="020B0604030504040204" pitchFamily="50" charset="-128"/>
                  <a:ea typeface="メイリオ" panose="020B0604030504040204" pitchFamily="50" charset="-128"/>
                </a:rPr>
                <a:t>（現地復旧以外の対応策）</a:t>
              </a:r>
              <a:endParaRPr lang="en-US" altLang="ja-JP" sz="1200" b="1" dirty="0">
                <a:solidFill>
                  <a:srgbClr val="0D357F"/>
                </a:solidFill>
                <a:latin typeface="メイリオ" panose="020B0604030504040204" pitchFamily="50" charset="-128"/>
                <a:ea typeface="メイリオ" panose="020B0604030504040204" pitchFamily="50" charset="-128"/>
              </a:endParaRPr>
            </a:p>
          </p:txBody>
        </p:sp>
        <p:sp>
          <p:nvSpPr>
            <p:cNvPr id="182" name="テキスト ボックス 181">
              <a:extLst>
                <a:ext uri="{FF2B5EF4-FFF2-40B4-BE49-F238E27FC236}">
                  <a16:creationId xmlns:a16="http://schemas.microsoft.com/office/drawing/2014/main" id="{77F5CF32-4623-3CF6-7AA6-876A7BFAB64C}"/>
                </a:ext>
              </a:extLst>
            </p:cNvPr>
            <p:cNvSpPr txBox="1">
              <a:spLocks/>
            </p:cNvSpPr>
            <p:nvPr/>
          </p:nvSpPr>
          <p:spPr>
            <a:xfrm>
              <a:off x="444891" y="7737529"/>
              <a:ext cx="2356514" cy="562204"/>
            </a:xfrm>
            <a:prstGeom prst="rect">
              <a:avLst/>
            </a:prstGeom>
            <a:solidFill>
              <a:schemeClr val="accent2">
                <a:lumMod val="20000"/>
                <a:lumOff val="80000"/>
              </a:schemeClr>
            </a:solidFill>
            <a:ln>
              <a:noFill/>
            </a:ln>
          </p:spPr>
          <p:txBody>
            <a:bodyPr wrap="square" tIns="54000" bIns="0" rtlCol="0">
              <a:noAutofit/>
            </a:bodyPr>
            <a:lstStyle/>
            <a:p>
              <a:pPr algn="ctr"/>
              <a:r>
                <a:rPr lang="ja-JP" altLang="en-US" sz="1200" b="1" dirty="0">
                  <a:solidFill>
                    <a:schemeClr val="accent2"/>
                  </a:solidFill>
                  <a:latin typeface="メイリオ" panose="020B0604030504040204" pitchFamily="50" charset="-128"/>
                  <a:ea typeface="メイリオ" panose="020B0604030504040204" pitchFamily="50" charset="-128"/>
                </a:rPr>
                <a:t>事業・サービス・製品</a:t>
              </a:r>
              <a:endParaRPr lang="en-US" altLang="ja-JP" sz="1200" b="1" dirty="0">
                <a:solidFill>
                  <a:schemeClr val="accent2"/>
                </a:solidFill>
                <a:latin typeface="メイリオ" panose="020B0604030504040204" pitchFamily="50" charset="-128"/>
                <a:ea typeface="メイリオ" panose="020B0604030504040204" pitchFamily="50" charset="-128"/>
              </a:endParaRPr>
            </a:p>
            <a:p>
              <a:pPr algn="ctr"/>
              <a:endParaRPr lang="en-US" altLang="ja-JP" sz="1200" b="1" dirty="0">
                <a:solidFill>
                  <a:schemeClr val="accent2"/>
                </a:solidFill>
                <a:latin typeface="メイリオ" panose="020B0604030504040204" pitchFamily="50" charset="-128"/>
                <a:ea typeface="メイリオ" panose="020B0604030504040204" pitchFamily="50" charset="-128"/>
              </a:endParaRPr>
            </a:p>
          </p:txBody>
        </p:sp>
        <p:sp>
          <p:nvSpPr>
            <p:cNvPr id="183" name="テキスト ボックス 182">
              <a:extLst>
                <a:ext uri="{FF2B5EF4-FFF2-40B4-BE49-F238E27FC236}">
                  <a16:creationId xmlns:a16="http://schemas.microsoft.com/office/drawing/2014/main" id="{D12B1617-3D42-3325-44A1-68C2F0D785F5}"/>
                </a:ext>
              </a:extLst>
            </p:cNvPr>
            <p:cNvSpPr txBox="1">
              <a:spLocks/>
            </p:cNvSpPr>
            <p:nvPr/>
          </p:nvSpPr>
          <p:spPr>
            <a:xfrm>
              <a:off x="2901994" y="7737529"/>
              <a:ext cx="1499057" cy="562204"/>
            </a:xfrm>
            <a:prstGeom prst="rect">
              <a:avLst/>
            </a:prstGeom>
            <a:solidFill>
              <a:schemeClr val="accent2">
                <a:lumMod val="20000"/>
                <a:lumOff val="80000"/>
              </a:schemeClr>
            </a:solidFill>
            <a:ln>
              <a:noFill/>
            </a:ln>
          </p:spPr>
          <p:txBody>
            <a:bodyPr wrap="square" tIns="54000" bIns="0" rtlCol="0">
              <a:noAutofit/>
            </a:bodyPr>
            <a:lstStyle/>
            <a:p>
              <a:pPr algn="ctr"/>
              <a:r>
                <a:rPr lang="ja-JP" altLang="en-US" sz="1200" b="1" dirty="0">
                  <a:solidFill>
                    <a:schemeClr val="accent2"/>
                  </a:solidFill>
                  <a:latin typeface="メイリオ" panose="020B0604030504040204" pitchFamily="50" charset="-128"/>
                  <a:ea typeface="メイリオ" panose="020B0604030504040204" pitchFamily="50" charset="-128"/>
                </a:rPr>
                <a:t>目標復旧時間</a:t>
              </a:r>
              <a:endParaRPr lang="en-US" altLang="ja-JP" sz="1200" b="1" dirty="0">
                <a:solidFill>
                  <a:schemeClr val="accent2"/>
                </a:solidFill>
                <a:latin typeface="メイリオ" panose="020B0604030504040204" pitchFamily="50" charset="-128"/>
                <a:ea typeface="メイリオ" panose="020B0604030504040204" pitchFamily="50" charset="-128"/>
              </a:endParaRPr>
            </a:p>
          </p:txBody>
        </p:sp>
        <p:sp>
          <p:nvSpPr>
            <p:cNvPr id="184" name="テキスト ボックス 183">
              <a:extLst>
                <a:ext uri="{FF2B5EF4-FFF2-40B4-BE49-F238E27FC236}">
                  <a16:creationId xmlns:a16="http://schemas.microsoft.com/office/drawing/2014/main" id="{797E974F-ED3C-0A15-FABA-E15B6C928032}"/>
                </a:ext>
              </a:extLst>
            </p:cNvPr>
            <p:cNvSpPr txBox="1">
              <a:spLocks/>
            </p:cNvSpPr>
            <p:nvPr/>
          </p:nvSpPr>
          <p:spPr>
            <a:xfrm>
              <a:off x="4463021" y="7737529"/>
              <a:ext cx="6758103" cy="562204"/>
            </a:xfrm>
            <a:prstGeom prst="rect">
              <a:avLst/>
            </a:prstGeom>
            <a:solidFill>
              <a:schemeClr val="accent2">
                <a:lumMod val="20000"/>
                <a:lumOff val="80000"/>
              </a:schemeClr>
            </a:solidFill>
            <a:ln>
              <a:noFill/>
            </a:ln>
          </p:spPr>
          <p:txBody>
            <a:bodyPr wrap="square" tIns="54000" bIns="0" rtlCol="0">
              <a:noAutofit/>
            </a:bodyPr>
            <a:lstStyle/>
            <a:p>
              <a:pPr algn="ctr"/>
              <a:r>
                <a:rPr lang="ja-JP" altLang="en-US" sz="1200" b="1" dirty="0">
                  <a:solidFill>
                    <a:schemeClr val="accent2"/>
                  </a:solidFill>
                  <a:latin typeface="メイリオ" panose="020B0604030504040204" pitchFamily="50" charset="-128"/>
                  <a:ea typeface="メイリオ" panose="020B0604030504040204" pitchFamily="50" charset="-128"/>
                </a:rPr>
                <a:t>（現地で復旧する場合に必要な人・モノ・資金・情報 等）</a:t>
              </a:r>
              <a:endParaRPr lang="en-US" altLang="ja-JP" sz="1200" b="1" dirty="0">
                <a:solidFill>
                  <a:schemeClr val="accent2"/>
                </a:solidFill>
                <a:latin typeface="メイリオ" panose="020B0604030504040204" pitchFamily="50" charset="-128"/>
                <a:ea typeface="メイリオ" panose="020B0604030504040204" pitchFamily="50" charset="-128"/>
              </a:endParaRPr>
            </a:p>
            <a:p>
              <a:endParaRPr lang="en-US" altLang="ja-JP" sz="1200" b="1" dirty="0">
                <a:solidFill>
                  <a:schemeClr val="accent2"/>
                </a:solidFill>
                <a:latin typeface="メイリオ" panose="020B0604030504040204" pitchFamily="50" charset="-128"/>
                <a:ea typeface="メイリオ" panose="020B0604030504040204" pitchFamily="50" charset="-128"/>
              </a:endParaRPr>
            </a:p>
          </p:txBody>
        </p:sp>
        <p:sp>
          <p:nvSpPr>
            <p:cNvPr id="185" name="テキスト ボックス 184">
              <a:extLst>
                <a:ext uri="{FF2B5EF4-FFF2-40B4-BE49-F238E27FC236}">
                  <a16:creationId xmlns:a16="http://schemas.microsoft.com/office/drawing/2014/main" id="{60747434-FAD7-B5E1-B95A-6BA7673C2A93}"/>
                </a:ext>
              </a:extLst>
            </p:cNvPr>
            <p:cNvSpPr txBox="1">
              <a:spLocks/>
            </p:cNvSpPr>
            <p:nvPr/>
          </p:nvSpPr>
          <p:spPr>
            <a:xfrm>
              <a:off x="11358640" y="7737529"/>
              <a:ext cx="3270251" cy="562204"/>
            </a:xfrm>
            <a:prstGeom prst="rect">
              <a:avLst/>
            </a:prstGeom>
            <a:solidFill>
              <a:schemeClr val="accent2">
                <a:lumMod val="20000"/>
                <a:lumOff val="80000"/>
              </a:schemeClr>
            </a:solidFill>
            <a:ln>
              <a:noFill/>
            </a:ln>
          </p:spPr>
          <p:txBody>
            <a:bodyPr wrap="square" tIns="54000" bIns="0" rtlCol="0">
              <a:noAutofit/>
            </a:bodyPr>
            <a:lstStyle/>
            <a:p>
              <a:pPr algn="ctr"/>
              <a:r>
                <a:rPr lang="ja-JP" altLang="en-US" sz="1200" b="1" dirty="0">
                  <a:solidFill>
                    <a:schemeClr val="accent2"/>
                  </a:solidFill>
                  <a:latin typeface="メイリオ" panose="020B0604030504040204" pitchFamily="50" charset="-128"/>
                  <a:ea typeface="メイリオ" panose="020B0604030504040204" pitchFamily="50" charset="-128"/>
                </a:rPr>
                <a:t>（現地復旧以外の対応策）</a:t>
              </a:r>
              <a:endParaRPr lang="en-US" altLang="ja-JP" sz="1200" b="1" dirty="0">
                <a:solidFill>
                  <a:schemeClr val="accent2"/>
                </a:solidFill>
                <a:latin typeface="メイリオ" panose="020B0604030504040204" pitchFamily="50" charset="-128"/>
                <a:ea typeface="メイリオ" panose="020B0604030504040204" pitchFamily="50" charset="-128"/>
              </a:endParaRPr>
            </a:p>
          </p:txBody>
        </p:sp>
      </p:grpSp>
      <p:sp>
        <p:nvSpPr>
          <p:cNvPr id="156" name="正方形/長方形 155">
            <a:extLst>
              <a:ext uri="{FF2B5EF4-FFF2-40B4-BE49-F238E27FC236}">
                <a16:creationId xmlns:a16="http://schemas.microsoft.com/office/drawing/2014/main" id="{63C8234E-B7D1-64C8-35D5-99A4DB93DDBC}"/>
              </a:ext>
            </a:extLst>
          </p:cNvPr>
          <p:cNvSpPr>
            <a:spLocks/>
          </p:cNvSpPr>
          <p:nvPr userDrawn="1"/>
        </p:nvSpPr>
        <p:spPr>
          <a:xfrm>
            <a:off x="11297650" y="4966084"/>
            <a:ext cx="3335089" cy="1377674"/>
          </a:xfrm>
          <a:prstGeom prst="rect">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E64A394-1768-EEA0-A60A-5A6F749A50C2}"/>
              </a:ext>
            </a:extLst>
          </p:cNvPr>
          <p:cNvSpPr txBox="1">
            <a:spLocks/>
          </p:cNvSpPr>
          <p:nvPr userDrawn="1"/>
        </p:nvSpPr>
        <p:spPr>
          <a:xfrm>
            <a:off x="1409711" y="1084082"/>
            <a:ext cx="5996219" cy="707886"/>
          </a:xfrm>
          <a:prstGeom prst="rect">
            <a:avLst/>
          </a:prstGeom>
          <a:noFill/>
          <a:ln>
            <a:noFill/>
          </a:ln>
        </p:spPr>
        <p:txBody>
          <a:bodyPr wrap="square" lIns="0" tIns="0" rIns="0" bIns="0" rtlCol="0" anchor="ctr">
            <a:spAutoFit/>
          </a:bodyPr>
          <a:lstStyle/>
          <a:p>
            <a:pPr>
              <a:lnSpc>
                <a:spcPct val="150000"/>
              </a:lnSpc>
            </a:pPr>
            <a:r>
              <a:rPr lang="ja-JP" altLang="en-US" sz="1600" b="1" dirty="0">
                <a:solidFill>
                  <a:srgbClr val="C00000"/>
                </a:solidFill>
                <a:latin typeface="メイリオ" panose="020B0604030504040204" pitchFamily="50" charset="-128"/>
                <a:ea typeface="メイリオ" panose="020B0604030504040204" pitchFamily="50" charset="-128"/>
              </a:rPr>
              <a:t>東商商事株式会社</a:t>
            </a:r>
            <a:endParaRPr lang="en-US" altLang="ja-JP" sz="1600" b="1" dirty="0">
              <a:solidFill>
                <a:srgbClr val="C00000"/>
              </a:solidFill>
              <a:latin typeface="メイリオ" panose="020B0604030504040204" pitchFamily="50" charset="-128"/>
              <a:ea typeface="メイリオ" panose="020B0604030504040204" pitchFamily="50" charset="-128"/>
            </a:endParaRPr>
          </a:p>
          <a:p>
            <a:pPr>
              <a:lnSpc>
                <a:spcPct val="150000"/>
              </a:lnSpc>
            </a:pPr>
            <a:r>
              <a:rPr lang="ja-JP" altLang="en-US" sz="1600" b="1" dirty="0">
                <a:solidFill>
                  <a:srgbClr val="C00000"/>
                </a:solidFill>
                <a:latin typeface="メイリオ" panose="020B0604030504040204" pitchFamily="50" charset="-128"/>
                <a:ea typeface="メイリオ" panose="020B0604030504040204" pitchFamily="50" charset="-128"/>
              </a:rPr>
              <a:t>千代田区丸の内</a:t>
            </a:r>
            <a:r>
              <a:rPr lang="en-US" altLang="ja-JP" sz="1600" b="1" dirty="0">
                <a:solidFill>
                  <a:srgbClr val="C00000"/>
                </a:solidFill>
                <a:latin typeface="メイリオ" panose="020B0604030504040204" pitchFamily="50" charset="-128"/>
                <a:ea typeface="メイリオ" panose="020B0604030504040204" pitchFamily="50" charset="-128"/>
              </a:rPr>
              <a:t> </a:t>
            </a:r>
            <a:r>
              <a:rPr lang="ja-JP" altLang="en-US" sz="1600" b="1" dirty="0">
                <a:solidFill>
                  <a:srgbClr val="C00000"/>
                </a:solidFill>
                <a:latin typeface="メイリオ" panose="020B0604030504040204" pitchFamily="50" charset="-128"/>
                <a:ea typeface="メイリオ" panose="020B0604030504040204" pitchFamily="50" charset="-128"/>
              </a:rPr>
              <a:t>◯</a:t>
            </a:r>
            <a:r>
              <a:rPr lang="en-US" altLang="ja-JP" sz="1600" b="1" dirty="0">
                <a:solidFill>
                  <a:srgbClr val="C00000"/>
                </a:solidFill>
                <a:latin typeface="メイリオ" panose="020B0604030504040204" pitchFamily="50" charset="-128"/>
                <a:ea typeface="メイリオ" panose="020B0604030504040204" pitchFamily="50" charset="-128"/>
              </a:rPr>
              <a:t>-</a:t>
            </a:r>
            <a:r>
              <a:rPr lang="ja-JP" altLang="en-US" sz="1600" b="1" dirty="0">
                <a:solidFill>
                  <a:srgbClr val="C00000"/>
                </a:solidFill>
                <a:latin typeface="メイリオ" panose="020B0604030504040204" pitchFamily="50" charset="-128"/>
                <a:ea typeface="メイリオ" panose="020B0604030504040204" pitchFamily="50" charset="-128"/>
              </a:rPr>
              <a:t>◯</a:t>
            </a:r>
            <a:r>
              <a:rPr lang="en-US" altLang="ja-JP" sz="1600" b="1" dirty="0">
                <a:solidFill>
                  <a:srgbClr val="C00000"/>
                </a:solidFill>
                <a:latin typeface="メイリオ" panose="020B0604030504040204" pitchFamily="50" charset="-128"/>
                <a:ea typeface="メイリオ" panose="020B0604030504040204" pitchFamily="50" charset="-128"/>
              </a:rPr>
              <a:t>-</a:t>
            </a:r>
            <a:r>
              <a:rPr lang="ja-JP" altLang="en-US" sz="1600" b="1" dirty="0">
                <a:solidFill>
                  <a:srgbClr val="C00000"/>
                </a:solidFill>
                <a:latin typeface="メイリオ" panose="020B0604030504040204" pitchFamily="50" charset="-128"/>
                <a:ea typeface="メイリオ" panose="020B0604030504040204" pitchFamily="50" charset="-128"/>
              </a:rPr>
              <a:t>◯</a:t>
            </a:r>
          </a:p>
        </p:txBody>
      </p:sp>
      <p:sp>
        <p:nvSpPr>
          <p:cNvPr id="44" name="テキスト ボックス 43">
            <a:extLst>
              <a:ext uri="{FF2B5EF4-FFF2-40B4-BE49-F238E27FC236}">
                <a16:creationId xmlns:a16="http://schemas.microsoft.com/office/drawing/2014/main" id="{2077F23F-4BE4-8C2C-4B88-86ABA363342A}"/>
              </a:ext>
            </a:extLst>
          </p:cNvPr>
          <p:cNvSpPr txBox="1">
            <a:spLocks/>
          </p:cNvSpPr>
          <p:nvPr userDrawn="1"/>
        </p:nvSpPr>
        <p:spPr>
          <a:xfrm>
            <a:off x="8559500" y="1463189"/>
            <a:ext cx="484576" cy="350762"/>
          </a:xfrm>
          <a:prstGeom prst="rect">
            <a:avLst/>
          </a:prstGeom>
          <a:noFill/>
          <a:ln>
            <a:noFill/>
          </a:ln>
        </p:spPr>
        <p:txBody>
          <a:bodyPr wrap="none" lIns="90000" tIns="54000" bIns="0" rtlCol="0">
            <a:spAutoFit/>
          </a:bodyPr>
          <a:lstStyle/>
          <a:p>
            <a:pPr>
              <a:lnSpc>
                <a:spcPct val="150000"/>
              </a:lnSpc>
            </a:pPr>
            <a:r>
              <a:rPr lang="en-US" altLang="ja-JP" sz="1400" b="1" dirty="0">
                <a:solidFill>
                  <a:srgbClr val="C00000"/>
                </a:solidFill>
                <a:latin typeface="メイリオ" panose="020B0604030504040204" pitchFamily="50" charset="-128"/>
                <a:ea typeface="メイリオ" panose="020B0604030504040204" pitchFamily="50" charset="-128"/>
              </a:rPr>
              <a:t>6</a:t>
            </a:r>
            <a:r>
              <a:rPr lang="ja-JP" altLang="en-US" sz="1400" b="1" dirty="0">
                <a:solidFill>
                  <a:srgbClr val="C00000"/>
                </a:solidFill>
                <a:latin typeface="メイリオ" panose="020B0604030504040204" pitchFamily="50" charset="-128"/>
                <a:ea typeface="メイリオ" panose="020B0604030504040204" pitchFamily="50" charset="-128"/>
              </a:rPr>
              <a:t>強</a:t>
            </a:r>
          </a:p>
        </p:txBody>
      </p:sp>
      <p:sp>
        <p:nvSpPr>
          <p:cNvPr id="48" name="テキスト ボックス 47">
            <a:extLst>
              <a:ext uri="{FF2B5EF4-FFF2-40B4-BE49-F238E27FC236}">
                <a16:creationId xmlns:a16="http://schemas.microsoft.com/office/drawing/2014/main" id="{1047D05D-1172-CC4D-0C94-3B665BDF1A29}"/>
              </a:ext>
            </a:extLst>
          </p:cNvPr>
          <p:cNvSpPr txBox="1">
            <a:spLocks/>
          </p:cNvSpPr>
          <p:nvPr userDrawn="1"/>
        </p:nvSpPr>
        <p:spPr>
          <a:xfrm>
            <a:off x="9030840" y="1793127"/>
            <a:ext cx="362748" cy="350762"/>
          </a:xfrm>
          <a:prstGeom prst="rect">
            <a:avLst/>
          </a:prstGeom>
          <a:noFill/>
          <a:ln>
            <a:noFill/>
          </a:ln>
        </p:spPr>
        <p:txBody>
          <a:bodyPr wrap="none" lIns="90000" tIns="54000" bIns="0" rtlCol="0">
            <a:spAutoFit/>
          </a:bodyPr>
          <a:lstStyle/>
          <a:p>
            <a:pPr>
              <a:lnSpc>
                <a:spcPct val="150000"/>
              </a:lnSpc>
            </a:pPr>
            <a:r>
              <a:rPr lang="ja-JP" altLang="en-US" sz="1400" b="1" dirty="0">
                <a:solidFill>
                  <a:srgbClr val="C00000"/>
                </a:solidFill>
                <a:latin typeface="メイリオ" panose="020B0604030504040204" pitchFamily="50" charset="-128"/>
                <a:ea typeface="メイリオ" panose="020B0604030504040204" pitchFamily="50" charset="-128"/>
              </a:rPr>
              <a:t>有</a:t>
            </a:r>
          </a:p>
        </p:txBody>
      </p:sp>
      <p:sp>
        <p:nvSpPr>
          <p:cNvPr id="51" name="テキスト ボックス 50">
            <a:extLst>
              <a:ext uri="{FF2B5EF4-FFF2-40B4-BE49-F238E27FC236}">
                <a16:creationId xmlns:a16="http://schemas.microsoft.com/office/drawing/2014/main" id="{506F124E-9A57-545F-C228-049E3D124558}"/>
              </a:ext>
            </a:extLst>
          </p:cNvPr>
          <p:cNvSpPr txBox="1">
            <a:spLocks/>
          </p:cNvSpPr>
          <p:nvPr userDrawn="1"/>
        </p:nvSpPr>
        <p:spPr>
          <a:xfrm>
            <a:off x="9568168" y="2132492"/>
            <a:ext cx="1978575" cy="350762"/>
          </a:xfrm>
          <a:prstGeom prst="rect">
            <a:avLst/>
          </a:prstGeom>
          <a:noFill/>
          <a:ln>
            <a:noFill/>
          </a:ln>
        </p:spPr>
        <p:txBody>
          <a:bodyPr wrap="none" lIns="90000" tIns="54000" bIns="0" rtlCol="0">
            <a:spAutoFit/>
          </a:bodyPr>
          <a:lstStyle/>
          <a:p>
            <a:pPr>
              <a:lnSpc>
                <a:spcPct val="150000"/>
              </a:lnSpc>
            </a:pPr>
            <a:r>
              <a:rPr lang="ja-JP" altLang="en-US" sz="1400" b="1" dirty="0">
                <a:solidFill>
                  <a:srgbClr val="C00000"/>
                </a:solidFill>
                <a:latin typeface="メイリオ" panose="020B0604030504040204" pitchFamily="50" charset="-128"/>
                <a:ea typeface="メイリオ" panose="020B0604030504040204" pitchFamily="50" charset="-128"/>
              </a:rPr>
              <a:t>◯◯公園・◯◯小学校</a:t>
            </a:r>
          </a:p>
        </p:txBody>
      </p:sp>
      <p:sp>
        <p:nvSpPr>
          <p:cNvPr id="52" name="テキスト ボックス 51">
            <a:extLst>
              <a:ext uri="{FF2B5EF4-FFF2-40B4-BE49-F238E27FC236}">
                <a16:creationId xmlns:a16="http://schemas.microsoft.com/office/drawing/2014/main" id="{03D803D8-9760-F6E8-12A6-8DF5A7744A2C}"/>
              </a:ext>
            </a:extLst>
          </p:cNvPr>
          <p:cNvSpPr txBox="1">
            <a:spLocks/>
          </p:cNvSpPr>
          <p:nvPr userDrawn="1"/>
        </p:nvSpPr>
        <p:spPr>
          <a:xfrm>
            <a:off x="11594931" y="1793127"/>
            <a:ext cx="2337648" cy="673928"/>
          </a:xfrm>
          <a:prstGeom prst="rect">
            <a:avLst/>
          </a:prstGeom>
          <a:noFill/>
          <a:ln>
            <a:noFill/>
          </a:ln>
        </p:spPr>
        <p:txBody>
          <a:bodyPr wrap="none" lIns="90000" tIns="54000" bIns="0" rtlCol="0">
            <a:spAutoFit/>
          </a:bodyPr>
          <a:lstStyle/>
          <a:p>
            <a:pPr>
              <a:lnSpc>
                <a:spcPct val="150000"/>
              </a:lnSpc>
            </a:pPr>
            <a:r>
              <a:rPr lang="ja-JP" altLang="en-US" sz="1400" b="1" dirty="0">
                <a:solidFill>
                  <a:srgbClr val="C00000"/>
                </a:solidFill>
                <a:latin typeface="メイリオ" panose="020B0604030504040204" pitchFamily="50" charset="-128"/>
                <a:ea typeface="メイリオ" panose="020B0604030504040204" pitchFamily="50" charset="-128"/>
              </a:rPr>
              <a:t>断水・下水利用制限・停電</a:t>
            </a:r>
            <a:endParaRPr lang="en-US" altLang="ja-JP" sz="1400" b="1" dirty="0">
              <a:solidFill>
                <a:srgbClr val="C00000"/>
              </a:solidFill>
              <a:latin typeface="メイリオ" panose="020B0604030504040204" pitchFamily="50" charset="-128"/>
              <a:ea typeface="メイリオ" panose="020B0604030504040204" pitchFamily="50" charset="-128"/>
            </a:endParaRPr>
          </a:p>
          <a:p>
            <a:pPr>
              <a:lnSpc>
                <a:spcPct val="150000"/>
              </a:lnSpc>
            </a:pPr>
            <a:r>
              <a:rPr lang="ja-JP" altLang="en-US" sz="1400" b="1" dirty="0">
                <a:solidFill>
                  <a:srgbClr val="C00000"/>
                </a:solidFill>
                <a:latin typeface="メイリオ" panose="020B0604030504040204" pitchFamily="50" charset="-128"/>
                <a:ea typeface="メイリオ" panose="020B0604030504040204" pitchFamily="50" charset="-128"/>
              </a:rPr>
              <a:t>鉄道の運行停止</a:t>
            </a:r>
            <a:r>
              <a:rPr lang="en-US" altLang="ja-JP" sz="1400" b="1" dirty="0">
                <a:solidFill>
                  <a:srgbClr val="C00000"/>
                </a:solidFill>
                <a:latin typeface="メイリオ" panose="020B0604030504040204" pitchFamily="50" charset="-128"/>
                <a:ea typeface="メイリオ" panose="020B0604030504040204" pitchFamily="50" charset="-128"/>
              </a:rPr>
              <a:t> </a:t>
            </a:r>
            <a:r>
              <a:rPr lang="ja-JP" altLang="en-US" sz="1400" b="1" dirty="0">
                <a:solidFill>
                  <a:srgbClr val="C00000"/>
                </a:solidFill>
                <a:latin typeface="メイリオ" panose="020B0604030504040204" pitchFamily="50" charset="-128"/>
                <a:ea typeface="メイリオ" panose="020B0604030504040204" pitchFamily="50" charset="-128"/>
              </a:rPr>
              <a:t>等</a:t>
            </a:r>
          </a:p>
        </p:txBody>
      </p:sp>
      <p:sp>
        <p:nvSpPr>
          <p:cNvPr id="54" name="テキスト ボックス 53">
            <a:extLst>
              <a:ext uri="{FF2B5EF4-FFF2-40B4-BE49-F238E27FC236}">
                <a16:creationId xmlns:a16="http://schemas.microsoft.com/office/drawing/2014/main" id="{B5FF7534-CEDB-3A00-0CD5-58E99E754F28}"/>
              </a:ext>
            </a:extLst>
          </p:cNvPr>
          <p:cNvSpPr txBox="1">
            <a:spLocks/>
          </p:cNvSpPr>
          <p:nvPr userDrawn="1"/>
        </p:nvSpPr>
        <p:spPr>
          <a:xfrm>
            <a:off x="8674282" y="4498404"/>
            <a:ext cx="901357" cy="350762"/>
          </a:xfrm>
          <a:prstGeom prst="rect">
            <a:avLst/>
          </a:prstGeom>
          <a:noFill/>
          <a:ln>
            <a:noFill/>
          </a:ln>
        </p:spPr>
        <p:txBody>
          <a:bodyPr wrap="none" lIns="90000" tIns="54000" bIns="0" rtlCol="0">
            <a:spAutoFit/>
          </a:bodyPr>
          <a:lstStyle/>
          <a:p>
            <a:pPr>
              <a:lnSpc>
                <a:spcPct val="150000"/>
              </a:lnSpc>
            </a:pPr>
            <a:r>
              <a:rPr lang="ja-JP" altLang="en-US" sz="1400" b="1" dirty="0">
                <a:solidFill>
                  <a:srgbClr val="C00000"/>
                </a:solidFill>
                <a:latin typeface="メイリオ" panose="020B0604030504040204" pitchFamily="50" charset="-128"/>
                <a:ea typeface="メイリオ" panose="020B0604030504040204" pitchFamily="50" charset="-128"/>
              </a:rPr>
              <a:t>山本社長</a:t>
            </a:r>
            <a:endParaRPr lang="en-US" altLang="ja-JP" sz="1400" b="1" dirty="0">
              <a:solidFill>
                <a:srgbClr val="C00000"/>
              </a:solidFill>
              <a:latin typeface="メイリオ" panose="020B0604030504040204" pitchFamily="50" charset="-128"/>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8587B37C-70A1-11F7-4483-82D3003C4D7A}"/>
              </a:ext>
            </a:extLst>
          </p:cNvPr>
          <p:cNvSpPr txBox="1">
            <a:spLocks/>
          </p:cNvSpPr>
          <p:nvPr userDrawn="1"/>
        </p:nvSpPr>
        <p:spPr>
          <a:xfrm>
            <a:off x="7901284" y="5280829"/>
            <a:ext cx="2517184" cy="524656"/>
          </a:xfrm>
          <a:prstGeom prst="rect">
            <a:avLst/>
          </a:prstGeom>
          <a:noFill/>
          <a:ln>
            <a:noFill/>
          </a:ln>
        </p:spPr>
        <p:txBody>
          <a:bodyPr wrap="none" lIns="90000" tIns="54000" bIns="0" rtlCol="0">
            <a:spAutoFit/>
          </a:bodyPr>
          <a:lstStyle/>
          <a:p>
            <a:pPr>
              <a:lnSpc>
                <a:spcPct val="120000"/>
              </a:lnSpc>
            </a:pPr>
            <a:r>
              <a:rPr lang="ja-JP" altLang="en-US" sz="1300" b="1" dirty="0">
                <a:solidFill>
                  <a:srgbClr val="C00000"/>
                </a:solidFill>
                <a:latin typeface="メイリオ" panose="020B0604030504040204" pitchFamily="50" charset="-128"/>
                <a:ea typeface="メイリオ" panose="020B0604030504040204" pitchFamily="50" charset="-128"/>
              </a:rPr>
              <a:t>佐藤総務課長・鈴木人事課長・</a:t>
            </a:r>
            <a:endParaRPr lang="en-US" altLang="ja-JP" sz="1300" b="1" dirty="0">
              <a:solidFill>
                <a:srgbClr val="C00000"/>
              </a:solidFill>
              <a:latin typeface="メイリオ" panose="020B0604030504040204" pitchFamily="50" charset="-128"/>
              <a:ea typeface="メイリオ" panose="020B0604030504040204" pitchFamily="50" charset="-128"/>
            </a:endParaRPr>
          </a:p>
          <a:p>
            <a:pPr>
              <a:lnSpc>
                <a:spcPct val="120000"/>
              </a:lnSpc>
            </a:pPr>
            <a:r>
              <a:rPr lang="ja-JP" altLang="en-US" sz="1300" b="1" dirty="0">
                <a:solidFill>
                  <a:srgbClr val="C00000"/>
                </a:solidFill>
                <a:latin typeface="メイリオ" panose="020B0604030504040204" pitchFamily="50" charset="-128"/>
                <a:ea typeface="メイリオ" panose="020B0604030504040204" pitchFamily="50" charset="-128"/>
              </a:rPr>
              <a:t>田中施設管理課長</a:t>
            </a:r>
            <a:endParaRPr lang="en-US" altLang="ja-JP" sz="1300" b="1" dirty="0">
              <a:solidFill>
                <a:srgbClr val="C00000"/>
              </a:solidFill>
              <a:latin typeface="メイリオ" panose="020B0604030504040204" pitchFamily="50" charset="-128"/>
              <a:ea typeface="メイリオ" panose="020B0604030504040204" pitchFamily="50" charset="-128"/>
            </a:endParaRPr>
          </a:p>
        </p:txBody>
      </p:sp>
      <p:sp>
        <p:nvSpPr>
          <p:cNvPr id="57" name="テキスト ボックス 56">
            <a:extLst>
              <a:ext uri="{FF2B5EF4-FFF2-40B4-BE49-F238E27FC236}">
                <a16:creationId xmlns:a16="http://schemas.microsoft.com/office/drawing/2014/main" id="{AA4A1DEB-A238-2FAD-34DB-3F74FEAC2BD7}"/>
              </a:ext>
            </a:extLst>
          </p:cNvPr>
          <p:cNvSpPr txBox="1">
            <a:spLocks/>
          </p:cNvSpPr>
          <p:nvPr userDrawn="1"/>
        </p:nvSpPr>
        <p:spPr>
          <a:xfrm>
            <a:off x="11342067" y="5280829"/>
            <a:ext cx="2517184" cy="524656"/>
          </a:xfrm>
          <a:prstGeom prst="rect">
            <a:avLst/>
          </a:prstGeom>
          <a:noFill/>
          <a:ln>
            <a:noFill/>
          </a:ln>
        </p:spPr>
        <p:txBody>
          <a:bodyPr wrap="none" lIns="90000" tIns="54000" bIns="0" rtlCol="0">
            <a:spAutoFit/>
          </a:bodyPr>
          <a:lstStyle/>
          <a:p>
            <a:pPr>
              <a:lnSpc>
                <a:spcPct val="120000"/>
              </a:lnSpc>
            </a:pPr>
            <a:r>
              <a:rPr lang="ja-JP" altLang="en-US" sz="1300" b="1" dirty="0">
                <a:solidFill>
                  <a:srgbClr val="C00000"/>
                </a:solidFill>
                <a:latin typeface="メイリオ" panose="020B0604030504040204" pitchFamily="50" charset="-128"/>
                <a:ea typeface="メイリオ" panose="020B0604030504040204" pitchFamily="50" charset="-128"/>
              </a:rPr>
              <a:t>高橋総務部長・伊藤広報部長・</a:t>
            </a:r>
            <a:endParaRPr lang="en-US" altLang="ja-JP" sz="1300" b="1" dirty="0">
              <a:solidFill>
                <a:srgbClr val="C00000"/>
              </a:solidFill>
              <a:latin typeface="メイリオ" panose="020B0604030504040204" pitchFamily="50" charset="-128"/>
              <a:ea typeface="メイリオ" panose="020B0604030504040204" pitchFamily="50" charset="-128"/>
            </a:endParaRPr>
          </a:p>
          <a:p>
            <a:pPr>
              <a:lnSpc>
                <a:spcPct val="120000"/>
              </a:lnSpc>
            </a:pPr>
            <a:r>
              <a:rPr lang="ja-JP" altLang="en-US" sz="1300" b="1" dirty="0">
                <a:solidFill>
                  <a:srgbClr val="C00000"/>
                </a:solidFill>
                <a:latin typeface="メイリオ" panose="020B0604030504040204" pitchFamily="50" charset="-128"/>
                <a:ea typeface="メイリオ" panose="020B0604030504040204" pitchFamily="50" charset="-128"/>
              </a:rPr>
              <a:t>渡辺財務部長</a:t>
            </a:r>
            <a:endParaRPr lang="en-US" altLang="ja-JP" sz="1300" b="1" dirty="0">
              <a:solidFill>
                <a:srgbClr val="C00000"/>
              </a:solidFill>
              <a:latin typeface="メイリオ" panose="020B0604030504040204" pitchFamily="50" charset="-128"/>
              <a:ea typeface="メイリオ" panose="020B0604030504040204" pitchFamily="50" charset="-128"/>
            </a:endParaRPr>
          </a:p>
        </p:txBody>
      </p:sp>
      <p:sp>
        <p:nvSpPr>
          <p:cNvPr id="58" name="テキスト ボックス 57">
            <a:extLst>
              <a:ext uri="{FF2B5EF4-FFF2-40B4-BE49-F238E27FC236}">
                <a16:creationId xmlns:a16="http://schemas.microsoft.com/office/drawing/2014/main" id="{FE9BAA05-0AEB-D279-3412-43B20C18D15C}"/>
              </a:ext>
            </a:extLst>
          </p:cNvPr>
          <p:cNvSpPr txBox="1">
            <a:spLocks/>
          </p:cNvSpPr>
          <p:nvPr userDrawn="1"/>
        </p:nvSpPr>
        <p:spPr>
          <a:xfrm>
            <a:off x="7800704" y="9178654"/>
            <a:ext cx="4400392" cy="1339879"/>
          </a:xfrm>
          <a:prstGeom prst="rect">
            <a:avLst/>
          </a:prstGeom>
          <a:noFill/>
          <a:ln>
            <a:noFill/>
          </a:ln>
        </p:spPr>
        <p:txBody>
          <a:bodyPr wrap="none" lIns="90000" tIns="54000" bIns="0" rtlCol="0">
            <a:spAutoFit/>
          </a:bodyPr>
          <a:lstStyle/>
          <a:p>
            <a:pPr marL="213750" indent="-213750">
              <a:lnSpc>
                <a:spcPct val="130000"/>
              </a:lnSpc>
              <a:buFont typeface="Arial" panose="020B0604020202020204" pitchFamily="34" charset="0"/>
              <a:buChar char="•"/>
            </a:pPr>
            <a:r>
              <a:rPr lang="ja-JP" altLang="en-US" sz="1300" b="1" dirty="0">
                <a:solidFill>
                  <a:srgbClr val="C00000"/>
                </a:solidFill>
                <a:latin typeface="メイリオ" panose="020B0604030504040204" pitchFamily="50" charset="-128"/>
                <a:ea typeface="メイリオ" panose="020B0604030504040204" pitchFamily="50" charset="-128"/>
              </a:rPr>
              <a:t>業務の多能工化による代替人員の育成</a:t>
            </a:r>
            <a:endParaRPr lang="en-US" altLang="ja-JP" sz="1300" b="1" dirty="0">
              <a:solidFill>
                <a:srgbClr val="C00000"/>
              </a:solidFill>
              <a:latin typeface="メイリオ" panose="020B0604030504040204" pitchFamily="50" charset="-128"/>
              <a:ea typeface="メイリオ" panose="020B0604030504040204" pitchFamily="50" charset="-128"/>
            </a:endParaRPr>
          </a:p>
          <a:p>
            <a:pPr marL="213750" indent="-213750">
              <a:lnSpc>
                <a:spcPct val="130000"/>
              </a:lnSpc>
              <a:buFont typeface="Arial" panose="020B0604020202020204" pitchFamily="34" charset="0"/>
              <a:buChar char="•"/>
            </a:pPr>
            <a:r>
              <a:rPr lang="ja-JP" altLang="en-US" sz="1300" b="1" dirty="0">
                <a:solidFill>
                  <a:srgbClr val="C00000"/>
                </a:solidFill>
                <a:latin typeface="メイリオ" panose="020B0604030504040204" pitchFamily="50" charset="-128"/>
                <a:ea typeface="メイリオ" panose="020B0604030504040204" pitchFamily="50" charset="-128"/>
              </a:rPr>
              <a:t>新たな仕入先・委託先の確保</a:t>
            </a:r>
            <a:endParaRPr lang="en-US" altLang="ja-JP" sz="1300" b="1" dirty="0">
              <a:solidFill>
                <a:srgbClr val="C00000"/>
              </a:solidFill>
              <a:latin typeface="メイリオ" panose="020B0604030504040204" pitchFamily="50" charset="-128"/>
              <a:ea typeface="メイリオ" panose="020B0604030504040204" pitchFamily="50" charset="-128"/>
            </a:endParaRPr>
          </a:p>
          <a:p>
            <a:pPr marL="213750" indent="-213750">
              <a:lnSpc>
                <a:spcPct val="130000"/>
              </a:lnSpc>
              <a:buFont typeface="Arial" panose="020B0604020202020204" pitchFamily="34" charset="0"/>
              <a:buChar char="•"/>
            </a:pPr>
            <a:r>
              <a:rPr lang="ja-JP" altLang="en-US" sz="1300" b="1" dirty="0">
                <a:solidFill>
                  <a:srgbClr val="C00000"/>
                </a:solidFill>
                <a:latin typeface="メイリオ" panose="020B0604030504040204" pitchFamily="50" charset="-128"/>
                <a:ea typeface="メイリオ" panose="020B0604030504040204" pitchFamily="50" charset="-128"/>
              </a:rPr>
              <a:t>事業所や倉庫の被災に備えた別拠点</a:t>
            </a:r>
            <a:r>
              <a:rPr lang="en-US" altLang="ja-JP" sz="1300" b="1" dirty="0">
                <a:solidFill>
                  <a:srgbClr val="C00000"/>
                </a:solidFill>
                <a:latin typeface="メイリオ" panose="020B0604030504040204" pitchFamily="50" charset="-128"/>
                <a:ea typeface="メイリオ" panose="020B0604030504040204" pitchFamily="50" charset="-128"/>
              </a:rPr>
              <a:t>(</a:t>
            </a:r>
            <a:r>
              <a:rPr lang="ja-JP" altLang="en-US" sz="1300" b="1" dirty="0">
                <a:solidFill>
                  <a:srgbClr val="C00000"/>
                </a:solidFill>
                <a:latin typeface="メイリオ" panose="020B0604030504040204" pitchFamily="50" charset="-128"/>
                <a:ea typeface="メイリオ" panose="020B0604030504040204" pitchFamily="50" charset="-128"/>
              </a:rPr>
              <a:t>代替地</a:t>
            </a:r>
            <a:r>
              <a:rPr lang="en-US" altLang="ja-JP" sz="1300" b="1" dirty="0">
                <a:solidFill>
                  <a:srgbClr val="C00000"/>
                </a:solidFill>
                <a:latin typeface="メイリオ" panose="020B0604030504040204" pitchFamily="50" charset="-128"/>
                <a:ea typeface="メイリオ" panose="020B0604030504040204" pitchFamily="50" charset="-128"/>
              </a:rPr>
              <a:t>)</a:t>
            </a:r>
            <a:r>
              <a:rPr lang="ja-JP" altLang="en-US" sz="1300" b="1" dirty="0">
                <a:solidFill>
                  <a:srgbClr val="C00000"/>
                </a:solidFill>
                <a:latin typeface="メイリオ" panose="020B0604030504040204" pitchFamily="50" charset="-128"/>
                <a:ea typeface="メイリオ" panose="020B0604030504040204" pitchFamily="50" charset="-128"/>
              </a:rPr>
              <a:t>の検討</a:t>
            </a:r>
            <a:endParaRPr lang="en-US" altLang="ja-JP" sz="1300" b="1" dirty="0">
              <a:solidFill>
                <a:srgbClr val="C00000"/>
              </a:solidFill>
              <a:latin typeface="メイリオ" panose="020B0604030504040204" pitchFamily="50" charset="-128"/>
              <a:ea typeface="メイリオ" panose="020B0604030504040204" pitchFamily="50" charset="-128"/>
            </a:endParaRPr>
          </a:p>
          <a:p>
            <a:pPr marL="213750" indent="-213750">
              <a:lnSpc>
                <a:spcPct val="130000"/>
              </a:lnSpc>
              <a:buFont typeface="Arial" panose="020B0604020202020204" pitchFamily="34" charset="0"/>
              <a:buChar char="•"/>
            </a:pPr>
            <a:r>
              <a:rPr lang="ja-JP" altLang="en-US" sz="1300" b="1" dirty="0">
                <a:solidFill>
                  <a:srgbClr val="C00000"/>
                </a:solidFill>
                <a:latin typeface="メイリオ" panose="020B0604030504040204" pitchFamily="50" charset="-128"/>
                <a:ea typeface="メイリオ" panose="020B0604030504040204" pitchFamily="50" charset="-128"/>
              </a:rPr>
              <a:t>従業員が長期間にわたって出社ができない場合の対応</a:t>
            </a:r>
            <a:endParaRPr lang="en-US" altLang="ja-JP" sz="1300" b="1" dirty="0">
              <a:solidFill>
                <a:srgbClr val="C00000"/>
              </a:solidFill>
              <a:latin typeface="メイリオ" panose="020B0604030504040204" pitchFamily="50" charset="-128"/>
              <a:ea typeface="メイリオ" panose="020B0604030504040204" pitchFamily="50" charset="-128"/>
            </a:endParaRPr>
          </a:p>
          <a:p>
            <a:pPr marL="213750" indent="-213750">
              <a:lnSpc>
                <a:spcPct val="130000"/>
              </a:lnSpc>
              <a:buFont typeface="Arial" panose="020B0604020202020204" pitchFamily="34" charset="0"/>
              <a:buChar char="•"/>
            </a:pPr>
            <a:r>
              <a:rPr lang="ja-JP" altLang="en-US" sz="1300" b="1" dirty="0">
                <a:solidFill>
                  <a:srgbClr val="C00000"/>
                </a:solidFill>
                <a:latin typeface="メイリオ" panose="020B0604030504040204" pitchFamily="50" charset="-128"/>
                <a:ea typeface="メイリオ" panose="020B0604030504040204" pitchFamily="50" charset="-128"/>
              </a:rPr>
              <a:t>衛星通信等、通信手段の複数化</a:t>
            </a:r>
            <a:endParaRPr lang="en-US" altLang="ja-JP" sz="1300" b="1" dirty="0">
              <a:solidFill>
                <a:srgbClr val="C00000"/>
              </a:solidFill>
              <a:latin typeface="メイリオ" panose="020B0604030504040204" pitchFamily="50" charset="-128"/>
              <a:ea typeface="メイリオ" panose="020B0604030504040204" pitchFamily="50" charset="-128"/>
            </a:endParaRPr>
          </a:p>
        </p:txBody>
      </p:sp>
      <p:cxnSp>
        <p:nvCxnSpPr>
          <p:cNvPr id="64" name="直線コネクタ 63">
            <a:extLst>
              <a:ext uri="{FF2B5EF4-FFF2-40B4-BE49-F238E27FC236}">
                <a16:creationId xmlns:a16="http://schemas.microsoft.com/office/drawing/2014/main" id="{A314CB07-8329-9E4C-12DA-E47A273F4B85}"/>
              </a:ext>
            </a:extLst>
          </p:cNvPr>
          <p:cNvCxnSpPr>
            <a:cxnSpLocks/>
          </p:cNvCxnSpPr>
          <p:nvPr userDrawn="1"/>
        </p:nvCxnSpPr>
        <p:spPr>
          <a:xfrm>
            <a:off x="7835208" y="10262816"/>
            <a:ext cx="6840000" cy="0"/>
          </a:xfrm>
          <a:prstGeom prst="line">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C92A52D6-28A1-ABAA-7CF9-2DB5502D4AAF}"/>
              </a:ext>
            </a:extLst>
          </p:cNvPr>
          <p:cNvSpPr txBox="1">
            <a:spLocks/>
          </p:cNvSpPr>
          <p:nvPr userDrawn="1"/>
        </p:nvSpPr>
        <p:spPr>
          <a:xfrm>
            <a:off x="1015760" y="7302264"/>
            <a:ext cx="1213943" cy="350762"/>
          </a:xfrm>
          <a:prstGeom prst="rect">
            <a:avLst/>
          </a:prstGeom>
          <a:noFill/>
          <a:ln>
            <a:noFill/>
          </a:ln>
        </p:spPr>
        <p:txBody>
          <a:bodyPr wrap="none" lIns="90000" tIns="54000" bIns="0" rtlCol="0">
            <a:spAutoFit/>
          </a:bodyPr>
          <a:lstStyle/>
          <a:p>
            <a:pPr algn="ctr">
              <a:lnSpc>
                <a:spcPct val="150000"/>
              </a:lnSpc>
            </a:pPr>
            <a:r>
              <a:rPr lang="en-US" altLang="ja-JP" sz="1400" b="1" dirty="0">
                <a:solidFill>
                  <a:srgbClr val="C00000"/>
                </a:solidFill>
                <a:latin typeface="メイリオ" panose="020B0604030504040204" pitchFamily="50" charset="-128"/>
                <a:ea typeface="メイリオ" panose="020B0604030504040204" pitchFamily="50" charset="-128"/>
              </a:rPr>
              <a:t>A</a:t>
            </a:r>
            <a:r>
              <a:rPr lang="ja-JP" altLang="en-US" sz="1400" b="1" dirty="0">
                <a:solidFill>
                  <a:srgbClr val="C00000"/>
                </a:solidFill>
                <a:latin typeface="メイリオ" panose="020B0604030504040204" pitchFamily="50" charset="-128"/>
                <a:ea typeface="メイリオ" panose="020B0604030504040204" pitchFamily="50" charset="-128"/>
              </a:rPr>
              <a:t>製品の製造</a:t>
            </a:r>
            <a:endParaRPr lang="en-US" altLang="ja-JP" sz="1400" b="1" dirty="0">
              <a:solidFill>
                <a:srgbClr val="C00000"/>
              </a:solidFill>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CBD174AE-3BA7-A95F-DA22-EDE344957F7E}"/>
              </a:ext>
            </a:extLst>
          </p:cNvPr>
          <p:cNvSpPr txBox="1">
            <a:spLocks/>
          </p:cNvSpPr>
          <p:nvPr userDrawn="1"/>
        </p:nvSpPr>
        <p:spPr>
          <a:xfrm>
            <a:off x="1016564" y="7945658"/>
            <a:ext cx="1212340" cy="350762"/>
          </a:xfrm>
          <a:prstGeom prst="rect">
            <a:avLst/>
          </a:prstGeom>
          <a:noFill/>
          <a:ln>
            <a:noFill/>
          </a:ln>
        </p:spPr>
        <p:txBody>
          <a:bodyPr wrap="none" lIns="90000" tIns="54000" bIns="0" rtlCol="0">
            <a:spAutoFit/>
          </a:bodyPr>
          <a:lstStyle/>
          <a:p>
            <a:pPr algn="ctr">
              <a:lnSpc>
                <a:spcPct val="150000"/>
              </a:lnSpc>
            </a:pPr>
            <a:r>
              <a:rPr lang="en-US" altLang="ja-JP" sz="1400" b="1" dirty="0">
                <a:solidFill>
                  <a:srgbClr val="C00000"/>
                </a:solidFill>
                <a:latin typeface="メイリオ" panose="020B0604030504040204" pitchFamily="50" charset="-128"/>
                <a:ea typeface="メイリオ" panose="020B0604030504040204" pitchFamily="50" charset="-128"/>
              </a:rPr>
              <a:t>B</a:t>
            </a:r>
            <a:r>
              <a:rPr lang="ja-JP" altLang="en-US" sz="1400" b="1" dirty="0">
                <a:solidFill>
                  <a:srgbClr val="C00000"/>
                </a:solidFill>
                <a:latin typeface="メイリオ" panose="020B0604030504040204" pitchFamily="50" charset="-128"/>
                <a:ea typeface="メイリオ" panose="020B0604030504040204" pitchFamily="50" charset="-128"/>
              </a:rPr>
              <a:t>製品の卸売</a:t>
            </a:r>
            <a:endParaRPr lang="en-US" altLang="ja-JP" sz="1400" b="1" dirty="0">
              <a:solidFill>
                <a:srgbClr val="C00000"/>
              </a:solidFill>
              <a:latin typeface="メイリオ" panose="020B0604030504040204" pitchFamily="50" charset="-128"/>
              <a:ea typeface="メイリオ" panose="020B0604030504040204" pitchFamily="50" charset="-128"/>
            </a:endParaRPr>
          </a:p>
        </p:txBody>
      </p:sp>
      <p:sp>
        <p:nvSpPr>
          <p:cNvPr id="69" name="テキスト ボックス 68">
            <a:extLst>
              <a:ext uri="{FF2B5EF4-FFF2-40B4-BE49-F238E27FC236}">
                <a16:creationId xmlns:a16="http://schemas.microsoft.com/office/drawing/2014/main" id="{EB5FF648-C030-CBAB-B891-EEDD0EF72F12}"/>
              </a:ext>
            </a:extLst>
          </p:cNvPr>
          <p:cNvSpPr txBox="1">
            <a:spLocks/>
          </p:cNvSpPr>
          <p:nvPr userDrawn="1"/>
        </p:nvSpPr>
        <p:spPr>
          <a:xfrm>
            <a:off x="3305006" y="7302264"/>
            <a:ext cx="664113" cy="350762"/>
          </a:xfrm>
          <a:prstGeom prst="rect">
            <a:avLst/>
          </a:prstGeom>
          <a:noFill/>
          <a:ln>
            <a:noFill/>
          </a:ln>
        </p:spPr>
        <p:txBody>
          <a:bodyPr wrap="none" lIns="90000" tIns="54000" bIns="0" rtlCol="0">
            <a:spAutoFit/>
          </a:bodyPr>
          <a:lstStyle/>
          <a:p>
            <a:pPr algn="ctr">
              <a:lnSpc>
                <a:spcPct val="150000"/>
              </a:lnSpc>
            </a:pPr>
            <a:r>
              <a:rPr lang="en-US" altLang="ja-JP" sz="1400" b="1" dirty="0">
                <a:solidFill>
                  <a:srgbClr val="C00000"/>
                </a:solidFill>
                <a:latin typeface="メイリオ" panose="020B0604030504040204" pitchFamily="50" charset="-128"/>
                <a:ea typeface="メイリオ" panose="020B0604030504040204" pitchFamily="50" charset="-128"/>
              </a:rPr>
              <a:t>2</a:t>
            </a:r>
            <a:r>
              <a:rPr lang="ja-JP" altLang="en-US" sz="1400" b="1" dirty="0">
                <a:solidFill>
                  <a:srgbClr val="C00000"/>
                </a:solidFill>
                <a:latin typeface="メイリオ" panose="020B0604030504040204" pitchFamily="50" charset="-128"/>
                <a:ea typeface="メイリオ" panose="020B0604030504040204" pitchFamily="50" charset="-128"/>
              </a:rPr>
              <a:t>週間</a:t>
            </a:r>
            <a:endParaRPr lang="en-US" altLang="ja-JP" sz="1400" b="1" dirty="0">
              <a:solidFill>
                <a:srgbClr val="C00000"/>
              </a:solidFill>
              <a:latin typeface="メイリオ" panose="020B0604030504040204" pitchFamily="50" charset="-128"/>
              <a:ea typeface="メイリオ" panose="020B0604030504040204" pitchFamily="50" charset="-128"/>
            </a:endParaRPr>
          </a:p>
        </p:txBody>
      </p:sp>
      <p:sp>
        <p:nvSpPr>
          <p:cNvPr id="70" name="テキスト ボックス 69">
            <a:extLst>
              <a:ext uri="{FF2B5EF4-FFF2-40B4-BE49-F238E27FC236}">
                <a16:creationId xmlns:a16="http://schemas.microsoft.com/office/drawing/2014/main" id="{AE488922-A8CA-293A-1CF1-A90CA71B2D1A}"/>
              </a:ext>
            </a:extLst>
          </p:cNvPr>
          <p:cNvSpPr txBox="1">
            <a:spLocks/>
          </p:cNvSpPr>
          <p:nvPr userDrawn="1"/>
        </p:nvSpPr>
        <p:spPr>
          <a:xfrm>
            <a:off x="3305009" y="7945658"/>
            <a:ext cx="664113" cy="350762"/>
          </a:xfrm>
          <a:prstGeom prst="rect">
            <a:avLst/>
          </a:prstGeom>
          <a:noFill/>
          <a:ln>
            <a:noFill/>
          </a:ln>
        </p:spPr>
        <p:txBody>
          <a:bodyPr wrap="none" lIns="90000" tIns="54000" bIns="0" rtlCol="0">
            <a:spAutoFit/>
          </a:bodyPr>
          <a:lstStyle/>
          <a:p>
            <a:pPr algn="ctr">
              <a:lnSpc>
                <a:spcPct val="150000"/>
              </a:lnSpc>
            </a:pPr>
            <a:r>
              <a:rPr lang="en-US" altLang="ja-JP" sz="1400" b="1" dirty="0">
                <a:solidFill>
                  <a:srgbClr val="C00000"/>
                </a:solidFill>
                <a:latin typeface="メイリオ" panose="020B0604030504040204" pitchFamily="50" charset="-128"/>
                <a:ea typeface="メイリオ" panose="020B0604030504040204" pitchFamily="50" charset="-128"/>
              </a:rPr>
              <a:t>1</a:t>
            </a:r>
            <a:r>
              <a:rPr lang="ja-JP" altLang="en-US" sz="1400" b="1" dirty="0">
                <a:solidFill>
                  <a:srgbClr val="C00000"/>
                </a:solidFill>
                <a:latin typeface="メイリオ" panose="020B0604030504040204" pitchFamily="50" charset="-128"/>
                <a:ea typeface="メイリオ" panose="020B0604030504040204" pitchFamily="50" charset="-128"/>
              </a:rPr>
              <a:t>週間</a:t>
            </a:r>
            <a:endParaRPr lang="en-US" altLang="ja-JP" sz="1400" b="1" dirty="0">
              <a:solidFill>
                <a:srgbClr val="C00000"/>
              </a:solidFill>
              <a:latin typeface="メイリオ" panose="020B0604030504040204" pitchFamily="50" charset="-128"/>
              <a:ea typeface="メイリオ" panose="020B0604030504040204" pitchFamily="50" charset="-128"/>
            </a:endParaRPr>
          </a:p>
        </p:txBody>
      </p:sp>
      <p:sp>
        <p:nvSpPr>
          <p:cNvPr id="71" name="テキスト ボックス 70">
            <a:extLst>
              <a:ext uri="{FF2B5EF4-FFF2-40B4-BE49-F238E27FC236}">
                <a16:creationId xmlns:a16="http://schemas.microsoft.com/office/drawing/2014/main" id="{EE9B1207-13F8-7F3B-6ADD-E817F5A78AF8}"/>
              </a:ext>
            </a:extLst>
          </p:cNvPr>
          <p:cNvSpPr txBox="1">
            <a:spLocks/>
          </p:cNvSpPr>
          <p:nvPr userDrawn="1"/>
        </p:nvSpPr>
        <p:spPr>
          <a:xfrm>
            <a:off x="5043469" y="7302264"/>
            <a:ext cx="5566096" cy="350762"/>
          </a:xfrm>
          <a:prstGeom prst="rect">
            <a:avLst/>
          </a:prstGeom>
          <a:noFill/>
          <a:ln>
            <a:noFill/>
          </a:ln>
        </p:spPr>
        <p:txBody>
          <a:bodyPr wrap="none" lIns="90000" tIns="54000" bIns="0" rtlCol="0">
            <a:spAutoFit/>
          </a:bodyPr>
          <a:lstStyle/>
          <a:p>
            <a:pPr algn="ctr">
              <a:lnSpc>
                <a:spcPct val="150000"/>
              </a:lnSpc>
            </a:pPr>
            <a:r>
              <a:rPr lang="ja-JP" altLang="en-US" sz="1400" b="1" dirty="0">
                <a:solidFill>
                  <a:srgbClr val="C00000"/>
                </a:solidFill>
                <a:latin typeface="メイリオ" panose="020B0604030504040204" pitchFamily="50" charset="-128"/>
                <a:ea typeface="メイリオ" panose="020B0604030504040204" pitchFamily="50" charset="-128"/>
              </a:rPr>
              <a:t>資格保有者・加工機械・原材料・</a:t>
            </a:r>
            <a:r>
              <a:rPr lang="en-US" altLang="ja-JP" sz="1400" b="1" dirty="0">
                <a:solidFill>
                  <a:srgbClr val="C00000"/>
                </a:solidFill>
                <a:latin typeface="メイリオ" panose="020B0604030504040204" pitchFamily="50" charset="-128"/>
                <a:ea typeface="メイリオ" panose="020B0604030504040204" pitchFamily="50" charset="-128"/>
              </a:rPr>
              <a:t>PC</a:t>
            </a:r>
            <a:r>
              <a:rPr lang="en-US" altLang="ja-JP" sz="1200" dirty="0">
                <a:solidFill>
                  <a:srgbClr val="C00000"/>
                </a:solidFill>
                <a:latin typeface="メイリオ" panose="020B0604030504040204" pitchFamily="50" charset="-128"/>
                <a:ea typeface="メイリオ" panose="020B0604030504040204" pitchFamily="50" charset="-128"/>
              </a:rPr>
              <a:t>(</a:t>
            </a:r>
            <a:r>
              <a:rPr lang="ja-JP" altLang="en-US" sz="1200" dirty="0">
                <a:solidFill>
                  <a:srgbClr val="C00000"/>
                </a:solidFill>
                <a:latin typeface="メイリオ" panose="020B0604030504040204" pitchFamily="50" charset="-128"/>
                <a:ea typeface="メイリオ" panose="020B0604030504040204" pitchFamily="50" charset="-128"/>
              </a:rPr>
              <a:t>顧客管理システム</a:t>
            </a:r>
            <a:r>
              <a:rPr lang="en-US" altLang="ja-JP" sz="1200" dirty="0">
                <a:solidFill>
                  <a:srgbClr val="C00000"/>
                </a:solidFill>
                <a:latin typeface="メイリオ" panose="020B0604030504040204" pitchFamily="50" charset="-128"/>
                <a:ea typeface="メイリオ" panose="020B0604030504040204" pitchFamily="50" charset="-128"/>
              </a:rPr>
              <a:t>)</a:t>
            </a:r>
            <a:r>
              <a:rPr lang="ja-JP" altLang="en-US" sz="1400" b="1" dirty="0">
                <a:solidFill>
                  <a:srgbClr val="C00000"/>
                </a:solidFill>
                <a:latin typeface="メイリオ" panose="020B0604030504040204" pitchFamily="50" charset="-128"/>
                <a:ea typeface="メイリオ" panose="020B0604030504040204" pitchFamily="50" charset="-128"/>
              </a:rPr>
              <a:t>・電気・ガス</a:t>
            </a:r>
            <a:endParaRPr lang="en-US" altLang="ja-JP" sz="1400" b="1" dirty="0">
              <a:solidFill>
                <a:srgbClr val="C00000"/>
              </a:solidFill>
              <a:latin typeface="メイリオ" panose="020B0604030504040204" pitchFamily="50" charset="-128"/>
              <a:ea typeface="メイリオ" panose="020B0604030504040204" pitchFamily="50" charset="-128"/>
            </a:endParaRPr>
          </a:p>
        </p:txBody>
      </p:sp>
      <p:sp>
        <p:nvSpPr>
          <p:cNvPr id="76" name="テキスト ボックス 75">
            <a:extLst>
              <a:ext uri="{FF2B5EF4-FFF2-40B4-BE49-F238E27FC236}">
                <a16:creationId xmlns:a16="http://schemas.microsoft.com/office/drawing/2014/main" id="{6ABF8CE2-F4DE-91EC-1617-9378EBACFFA2}"/>
              </a:ext>
            </a:extLst>
          </p:cNvPr>
          <p:cNvSpPr txBox="1">
            <a:spLocks/>
          </p:cNvSpPr>
          <p:nvPr userDrawn="1"/>
        </p:nvSpPr>
        <p:spPr>
          <a:xfrm>
            <a:off x="4757354" y="7966817"/>
            <a:ext cx="6138367" cy="329603"/>
          </a:xfrm>
          <a:prstGeom prst="rect">
            <a:avLst/>
          </a:prstGeom>
          <a:noFill/>
          <a:ln>
            <a:noFill/>
          </a:ln>
        </p:spPr>
        <p:txBody>
          <a:bodyPr wrap="none" lIns="90000" tIns="54000" bIns="0" rtlCol="0">
            <a:spAutoFit/>
          </a:bodyPr>
          <a:lstStyle/>
          <a:p>
            <a:pPr algn="ctr">
              <a:lnSpc>
                <a:spcPct val="150000"/>
              </a:lnSpc>
            </a:pPr>
            <a:r>
              <a:rPr lang="ja-JP" altLang="en-US" sz="1300" b="1" dirty="0">
                <a:solidFill>
                  <a:srgbClr val="C00000"/>
                </a:solidFill>
                <a:latin typeface="メイリオ" panose="020B0604030504040204" pitchFamily="50" charset="-128"/>
                <a:ea typeface="メイリオ" panose="020B0604030504040204" pitchFamily="50" charset="-128"/>
              </a:rPr>
              <a:t>従業員</a:t>
            </a:r>
            <a:r>
              <a:rPr lang="en-US" altLang="ja-JP" sz="1300" b="1" dirty="0">
                <a:solidFill>
                  <a:srgbClr val="C00000"/>
                </a:solidFill>
                <a:latin typeface="メイリオ" panose="020B0604030504040204" pitchFamily="50" charset="-128"/>
                <a:ea typeface="メイリオ" panose="020B0604030504040204" pitchFamily="50" charset="-128"/>
              </a:rPr>
              <a:t>3</a:t>
            </a:r>
            <a:r>
              <a:rPr lang="ja-JP" altLang="en-US" sz="1300" b="1" dirty="0">
                <a:solidFill>
                  <a:srgbClr val="C00000"/>
                </a:solidFill>
                <a:latin typeface="メイリオ" panose="020B0604030504040204" pitchFamily="50" charset="-128"/>
                <a:ea typeface="メイリオ" panose="020B0604030504040204" pitchFamily="50" charset="-128"/>
              </a:rPr>
              <a:t>名・保管倉庫・運搬用車両・</a:t>
            </a:r>
            <a:r>
              <a:rPr lang="en-US" altLang="ja-JP" sz="1300" b="1" dirty="0">
                <a:solidFill>
                  <a:srgbClr val="C00000"/>
                </a:solidFill>
                <a:latin typeface="メイリオ" panose="020B0604030504040204" pitchFamily="50" charset="-128"/>
                <a:ea typeface="メイリオ" panose="020B0604030504040204" pitchFamily="50" charset="-128"/>
              </a:rPr>
              <a:t>PC</a:t>
            </a:r>
            <a:r>
              <a:rPr lang="en-US" altLang="ja-JP" sz="1100" dirty="0">
                <a:solidFill>
                  <a:srgbClr val="C00000"/>
                </a:solidFill>
                <a:latin typeface="メイリオ" panose="020B0604030504040204" pitchFamily="50" charset="-128"/>
                <a:ea typeface="メイリオ" panose="020B0604030504040204" pitchFamily="50" charset="-128"/>
              </a:rPr>
              <a:t>(</a:t>
            </a:r>
            <a:r>
              <a:rPr lang="ja-JP" altLang="en-US" sz="1100" dirty="0">
                <a:solidFill>
                  <a:srgbClr val="C00000"/>
                </a:solidFill>
                <a:latin typeface="メイリオ" panose="020B0604030504040204" pitchFamily="50" charset="-128"/>
                <a:ea typeface="メイリオ" panose="020B0604030504040204" pitchFamily="50" charset="-128"/>
              </a:rPr>
              <a:t>顧客管理システム</a:t>
            </a:r>
            <a:r>
              <a:rPr lang="en-US" altLang="ja-JP" sz="1100" dirty="0">
                <a:solidFill>
                  <a:srgbClr val="C00000"/>
                </a:solidFill>
                <a:latin typeface="メイリオ" panose="020B0604030504040204" pitchFamily="50" charset="-128"/>
                <a:ea typeface="メイリオ" panose="020B0604030504040204" pitchFamily="50" charset="-128"/>
              </a:rPr>
              <a:t>/</a:t>
            </a:r>
            <a:r>
              <a:rPr lang="ja-JP" altLang="en-US" sz="1100" dirty="0">
                <a:solidFill>
                  <a:srgbClr val="C00000"/>
                </a:solidFill>
                <a:latin typeface="メイリオ" panose="020B0604030504040204" pitchFamily="50" charset="-128"/>
                <a:ea typeface="メイリオ" panose="020B0604030504040204" pitchFamily="50" charset="-128"/>
              </a:rPr>
              <a:t>在庫管理システム</a:t>
            </a:r>
            <a:r>
              <a:rPr lang="en-US" altLang="ja-JP" sz="1100" dirty="0">
                <a:solidFill>
                  <a:srgbClr val="C00000"/>
                </a:solidFill>
                <a:latin typeface="メイリオ" panose="020B0604030504040204" pitchFamily="50" charset="-128"/>
                <a:ea typeface="メイリオ" panose="020B0604030504040204" pitchFamily="50" charset="-128"/>
              </a:rPr>
              <a:t>)</a:t>
            </a:r>
            <a:r>
              <a:rPr lang="ja-JP" altLang="en-US" sz="1300" b="1" dirty="0">
                <a:solidFill>
                  <a:srgbClr val="C00000"/>
                </a:solidFill>
                <a:latin typeface="メイリオ" panose="020B0604030504040204" pitchFamily="50" charset="-128"/>
                <a:ea typeface="メイリオ" panose="020B0604030504040204" pitchFamily="50" charset="-128"/>
              </a:rPr>
              <a:t>・電気</a:t>
            </a:r>
            <a:endParaRPr lang="en-US" altLang="ja-JP" sz="1300" b="1" dirty="0">
              <a:solidFill>
                <a:srgbClr val="C00000"/>
              </a:solidFill>
              <a:latin typeface="メイリオ" panose="020B0604030504040204" pitchFamily="50" charset="-128"/>
              <a:ea typeface="メイリオ" panose="020B0604030504040204" pitchFamily="50" charset="-128"/>
            </a:endParaRPr>
          </a:p>
        </p:txBody>
      </p:sp>
      <p:sp>
        <p:nvSpPr>
          <p:cNvPr id="78" name="テキスト ボックス 77">
            <a:extLst>
              <a:ext uri="{FF2B5EF4-FFF2-40B4-BE49-F238E27FC236}">
                <a16:creationId xmlns:a16="http://schemas.microsoft.com/office/drawing/2014/main" id="{D40B612A-7505-FA7B-E738-06C31992314B}"/>
              </a:ext>
            </a:extLst>
          </p:cNvPr>
          <p:cNvSpPr txBox="1">
            <a:spLocks/>
          </p:cNvSpPr>
          <p:nvPr userDrawn="1"/>
        </p:nvSpPr>
        <p:spPr>
          <a:xfrm>
            <a:off x="11670095" y="7302264"/>
            <a:ext cx="2696720" cy="350762"/>
          </a:xfrm>
          <a:prstGeom prst="rect">
            <a:avLst/>
          </a:prstGeom>
          <a:noFill/>
          <a:ln>
            <a:noFill/>
          </a:ln>
        </p:spPr>
        <p:txBody>
          <a:bodyPr wrap="none" lIns="90000" tIns="54000" bIns="0" rtlCol="0">
            <a:spAutoFit/>
          </a:bodyPr>
          <a:lstStyle/>
          <a:p>
            <a:pPr algn="ctr">
              <a:lnSpc>
                <a:spcPct val="150000"/>
              </a:lnSpc>
            </a:pPr>
            <a:r>
              <a:rPr lang="ja-JP" altLang="en-US" sz="1400" b="1" dirty="0">
                <a:solidFill>
                  <a:srgbClr val="C00000"/>
                </a:solidFill>
                <a:latin typeface="メイリオ" panose="020B0604030504040204" pitchFamily="50" charset="-128"/>
                <a:ea typeface="メイリオ" panose="020B0604030504040204" pitchFamily="50" charset="-128"/>
              </a:rPr>
              <a:t>在庫活用・横浜商事に生産委託</a:t>
            </a:r>
            <a:endParaRPr lang="en-US" altLang="ja-JP" sz="1400" b="1" dirty="0">
              <a:solidFill>
                <a:srgbClr val="C00000"/>
              </a:solidFill>
              <a:latin typeface="メイリオ" panose="020B0604030504040204" pitchFamily="50" charset="-128"/>
              <a:ea typeface="メイリオ" panose="020B0604030504040204" pitchFamily="50" charset="-128"/>
            </a:endParaRPr>
          </a:p>
        </p:txBody>
      </p:sp>
      <p:sp>
        <p:nvSpPr>
          <p:cNvPr id="79" name="テキスト ボックス 78">
            <a:extLst>
              <a:ext uri="{FF2B5EF4-FFF2-40B4-BE49-F238E27FC236}">
                <a16:creationId xmlns:a16="http://schemas.microsoft.com/office/drawing/2014/main" id="{F8A46D09-EDE7-1C1B-35B8-B50FCAC732A7}"/>
              </a:ext>
            </a:extLst>
          </p:cNvPr>
          <p:cNvSpPr txBox="1">
            <a:spLocks/>
          </p:cNvSpPr>
          <p:nvPr userDrawn="1"/>
        </p:nvSpPr>
        <p:spPr>
          <a:xfrm>
            <a:off x="11939392" y="7945658"/>
            <a:ext cx="2158111" cy="350762"/>
          </a:xfrm>
          <a:prstGeom prst="rect">
            <a:avLst/>
          </a:prstGeom>
          <a:noFill/>
          <a:ln>
            <a:noFill/>
          </a:ln>
        </p:spPr>
        <p:txBody>
          <a:bodyPr wrap="none" lIns="90000" tIns="54000" bIns="0" rtlCol="0">
            <a:spAutoFit/>
          </a:bodyPr>
          <a:lstStyle/>
          <a:p>
            <a:pPr algn="ctr">
              <a:lnSpc>
                <a:spcPct val="150000"/>
              </a:lnSpc>
            </a:pPr>
            <a:r>
              <a:rPr lang="ja-JP" altLang="en-US" sz="1400" b="1" dirty="0">
                <a:solidFill>
                  <a:srgbClr val="C00000"/>
                </a:solidFill>
                <a:latin typeface="メイリオ" panose="020B0604030504040204" pitchFamily="50" charset="-128"/>
                <a:ea typeface="メイリオ" panose="020B0604030504040204" pitchFamily="50" charset="-128"/>
              </a:rPr>
              <a:t>在庫活用・代替品の確保</a:t>
            </a:r>
            <a:endParaRPr lang="en-US" altLang="ja-JP" sz="1400" b="1" dirty="0">
              <a:solidFill>
                <a:srgbClr val="C00000"/>
              </a:solidFill>
              <a:latin typeface="メイリオ" panose="020B0604030504040204" pitchFamily="50" charset="-128"/>
              <a:ea typeface="メイリオ" panose="020B0604030504040204" pitchFamily="50" charset="-128"/>
            </a:endParaRPr>
          </a:p>
        </p:txBody>
      </p:sp>
      <p:sp>
        <p:nvSpPr>
          <p:cNvPr id="80" name="円/楕円 79">
            <a:extLst>
              <a:ext uri="{FF2B5EF4-FFF2-40B4-BE49-F238E27FC236}">
                <a16:creationId xmlns:a16="http://schemas.microsoft.com/office/drawing/2014/main" id="{0A2AAFCC-3CF6-7BD3-269D-D129A3F9F061}"/>
              </a:ext>
            </a:extLst>
          </p:cNvPr>
          <p:cNvSpPr>
            <a:spLocks/>
          </p:cNvSpPr>
          <p:nvPr userDrawn="1"/>
        </p:nvSpPr>
        <p:spPr>
          <a:xfrm>
            <a:off x="6455736" y="148190"/>
            <a:ext cx="607140" cy="607140"/>
          </a:xfrm>
          <a:prstGeom prst="ellipse">
            <a:avLst/>
          </a:prstGeom>
          <a:solidFill>
            <a:schemeClr val="bg1"/>
          </a:solidFill>
          <a:ln w="53975">
            <a:solidFill>
              <a:srgbClr val="E00514"/>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44000" rtlCol="0" anchor="ctr"/>
          <a:lstStyle/>
          <a:p>
            <a:pPr algn="ctr"/>
            <a:r>
              <a:rPr kumimoji="1" lang="en-US" altLang="ja-JP" b="1">
                <a:solidFill>
                  <a:srgbClr val="E00514"/>
                </a:solidFill>
                <a:latin typeface="Meiryo" panose="020B0604030504040204" pitchFamily="34" charset="-128"/>
                <a:ea typeface="Meiryo" panose="020B0604030504040204" pitchFamily="34" charset="-128"/>
              </a:rPr>
              <a:t>1</a:t>
            </a:r>
            <a:endParaRPr kumimoji="1" lang="ja-JP" altLang="en-US" b="1">
              <a:solidFill>
                <a:srgbClr val="E00514"/>
              </a:solidFill>
              <a:latin typeface="Meiryo" panose="020B0604030504040204" pitchFamily="34" charset="-128"/>
              <a:ea typeface="Meiryo" panose="020B0604030504040204" pitchFamily="34" charset="-128"/>
            </a:endParaRPr>
          </a:p>
        </p:txBody>
      </p:sp>
      <p:sp>
        <p:nvSpPr>
          <p:cNvPr id="92" name="テキスト ボックス 91">
            <a:extLst>
              <a:ext uri="{FF2B5EF4-FFF2-40B4-BE49-F238E27FC236}">
                <a16:creationId xmlns:a16="http://schemas.microsoft.com/office/drawing/2014/main" id="{73C69C26-610A-8395-4716-B98806E877D4}"/>
              </a:ext>
            </a:extLst>
          </p:cNvPr>
          <p:cNvSpPr txBox="1">
            <a:spLocks/>
          </p:cNvSpPr>
          <p:nvPr userDrawn="1"/>
        </p:nvSpPr>
        <p:spPr>
          <a:xfrm>
            <a:off x="10912358" y="187229"/>
            <a:ext cx="1319592" cy="539942"/>
          </a:xfrm>
          <a:prstGeom prst="rect">
            <a:avLst/>
          </a:prstGeom>
          <a:solidFill>
            <a:srgbClr val="E00514"/>
          </a:solidFill>
          <a:ln>
            <a:noFill/>
          </a:ln>
        </p:spPr>
        <p:txBody>
          <a:bodyPr wrap="none" tIns="108000" bIns="0" rtlCol="0" anchor="ctr">
            <a:spAutoFit/>
          </a:bodyPr>
          <a:lstStyle/>
          <a:p>
            <a:pPr algn="ctr"/>
            <a:r>
              <a:rPr lang="ja-JP" altLang="en-US" sz="2800" b="1" spc="150" dirty="0">
                <a:solidFill>
                  <a:schemeClr val="bg1"/>
                </a:solidFill>
                <a:latin typeface="Meiryo" panose="020B0604030504040204" pitchFamily="34" charset="-128"/>
                <a:ea typeface="Meiryo" panose="020B0604030504040204" pitchFamily="34" charset="-128"/>
              </a:rPr>
              <a:t>記入例</a:t>
            </a:r>
            <a:endParaRPr lang="en-US" altLang="ja-JP" sz="2800" b="1" spc="150" dirty="0">
              <a:solidFill>
                <a:schemeClr val="bg1"/>
              </a:solidFill>
              <a:latin typeface="Meiryo" panose="020B0604030504040204" pitchFamily="34" charset="-128"/>
              <a:ea typeface="Meiryo" panose="020B0604030504040204" pitchFamily="34" charset="-128"/>
            </a:endParaRPr>
          </a:p>
        </p:txBody>
      </p:sp>
      <p:sp>
        <p:nvSpPr>
          <p:cNvPr id="101" name="円/楕円 100">
            <a:extLst>
              <a:ext uri="{FF2B5EF4-FFF2-40B4-BE49-F238E27FC236}">
                <a16:creationId xmlns:a16="http://schemas.microsoft.com/office/drawing/2014/main" id="{3D8BC02F-9FEC-95D6-E010-CBC24D963EA5}"/>
              </a:ext>
            </a:extLst>
          </p:cNvPr>
          <p:cNvSpPr>
            <a:spLocks/>
          </p:cNvSpPr>
          <p:nvPr userDrawn="1"/>
        </p:nvSpPr>
        <p:spPr>
          <a:xfrm>
            <a:off x="7245037" y="919155"/>
            <a:ext cx="607140" cy="607140"/>
          </a:xfrm>
          <a:prstGeom prst="ellipse">
            <a:avLst/>
          </a:prstGeom>
          <a:solidFill>
            <a:schemeClr val="bg1"/>
          </a:solidFill>
          <a:ln w="53975">
            <a:solidFill>
              <a:srgbClr val="E00514"/>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44000" rtlCol="0" anchor="ctr"/>
          <a:lstStyle/>
          <a:p>
            <a:pPr algn="ctr"/>
            <a:r>
              <a:rPr kumimoji="1" lang="en-US" altLang="ja-JP" b="1">
                <a:solidFill>
                  <a:srgbClr val="E00514"/>
                </a:solidFill>
                <a:latin typeface="Meiryo" panose="020B0604030504040204" pitchFamily="34" charset="-128"/>
                <a:ea typeface="Meiryo" panose="020B0604030504040204" pitchFamily="34" charset="-128"/>
              </a:rPr>
              <a:t>2</a:t>
            </a:r>
            <a:endParaRPr kumimoji="1" lang="ja-JP" altLang="en-US" b="1">
              <a:solidFill>
                <a:srgbClr val="E00514"/>
              </a:solidFill>
              <a:latin typeface="Meiryo" panose="020B0604030504040204" pitchFamily="34" charset="-128"/>
              <a:ea typeface="Meiryo" panose="020B0604030504040204" pitchFamily="34" charset="-128"/>
            </a:endParaRPr>
          </a:p>
        </p:txBody>
      </p:sp>
      <p:sp>
        <p:nvSpPr>
          <p:cNvPr id="102" name="円/楕円 101">
            <a:extLst>
              <a:ext uri="{FF2B5EF4-FFF2-40B4-BE49-F238E27FC236}">
                <a16:creationId xmlns:a16="http://schemas.microsoft.com/office/drawing/2014/main" id="{8004E5FA-77E2-8525-2BFE-96B5CBC695A2}"/>
              </a:ext>
            </a:extLst>
          </p:cNvPr>
          <p:cNvSpPr>
            <a:spLocks/>
          </p:cNvSpPr>
          <p:nvPr userDrawn="1"/>
        </p:nvSpPr>
        <p:spPr>
          <a:xfrm>
            <a:off x="74361" y="1457688"/>
            <a:ext cx="607140" cy="607140"/>
          </a:xfrm>
          <a:prstGeom prst="ellipse">
            <a:avLst/>
          </a:prstGeom>
          <a:solidFill>
            <a:schemeClr val="bg1"/>
          </a:solidFill>
          <a:ln w="53975">
            <a:solidFill>
              <a:srgbClr val="E00514"/>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44000" rtlCol="0" anchor="ctr"/>
          <a:lstStyle/>
          <a:p>
            <a:pPr algn="ctr"/>
            <a:r>
              <a:rPr kumimoji="1" lang="en-US" altLang="ja-JP" b="1">
                <a:solidFill>
                  <a:srgbClr val="E00514"/>
                </a:solidFill>
                <a:latin typeface="Meiryo" panose="020B0604030504040204" pitchFamily="34" charset="-128"/>
                <a:ea typeface="Meiryo" panose="020B0604030504040204" pitchFamily="34" charset="-128"/>
              </a:rPr>
              <a:t>3</a:t>
            </a:r>
            <a:endParaRPr kumimoji="1" lang="ja-JP" altLang="en-US" b="1">
              <a:solidFill>
                <a:srgbClr val="E00514"/>
              </a:solidFill>
              <a:latin typeface="Meiryo" panose="020B0604030504040204" pitchFamily="34" charset="-128"/>
              <a:ea typeface="Meiryo" panose="020B0604030504040204" pitchFamily="34" charset="-128"/>
            </a:endParaRPr>
          </a:p>
        </p:txBody>
      </p:sp>
      <p:sp>
        <p:nvSpPr>
          <p:cNvPr id="103" name="円/楕円 102">
            <a:extLst>
              <a:ext uri="{FF2B5EF4-FFF2-40B4-BE49-F238E27FC236}">
                <a16:creationId xmlns:a16="http://schemas.microsoft.com/office/drawing/2014/main" id="{39821904-B1FB-5CA1-A074-3A7886F3C0B6}"/>
              </a:ext>
            </a:extLst>
          </p:cNvPr>
          <p:cNvSpPr>
            <a:spLocks/>
          </p:cNvSpPr>
          <p:nvPr userDrawn="1"/>
        </p:nvSpPr>
        <p:spPr>
          <a:xfrm>
            <a:off x="7281984" y="4380182"/>
            <a:ext cx="607140" cy="607140"/>
          </a:xfrm>
          <a:prstGeom prst="ellipse">
            <a:avLst/>
          </a:prstGeom>
          <a:solidFill>
            <a:schemeClr val="bg1"/>
          </a:solidFill>
          <a:ln w="53975">
            <a:solidFill>
              <a:srgbClr val="E00514"/>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44000" rtlCol="0" anchor="ctr"/>
          <a:lstStyle/>
          <a:p>
            <a:pPr algn="ctr"/>
            <a:r>
              <a:rPr kumimoji="1" lang="en-US" altLang="ja-JP" b="1">
                <a:solidFill>
                  <a:srgbClr val="E00514"/>
                </a:solidFill>
                <a:latin typeface="Meiryo" panose="020B0604030504040204" pitchFamily="34" charset="-128"/>
                <a:ea typeface="Meiryo" panose="020B0604030504040204" pitchFamily="34" charset="-128"/>
              </a:rPr>
              <a:t>4</a:t>
            </a:r>
            <a:endParaRPr kumimoji="1" lang="ja-JP" altLang="en-US" b="1">
              <a:solidFill>
                <a:srgbClr val="E00514"/>
              </a:solidFill>
              <a:latin typeface="Meiryo" panose="020B0604030504040204" pitchFamily="34" charset="-128"/>
              <a:ea typeface="Meiryo" panose="020B0604030504040204" pitchFamily="34" charset="-128"/>
            </a:endParaRPr>
          </a:p>
        </p:txBody>
      </p:sp>
      <p:sp>
        <p:nvSpPr>
          <p:cNvPr id="104" name="円/楕円 103">
            <a:extLst>
              <a:ext uri="{FF2B5EF4-FFF2-40B4-BE49-F238E27FC236}">
                <a16:creationId xmlns:a16="http://schemas.microsoft.com/office/drawing/2014/main" id="{F11D0ACF-15DF-F2EB-5A7A-F39D29345748}"/>
              </a:ext>
            </a:extLst>
          </p:cNvPr>
          <p:cNvSpPr>
            <a:spLocks/>
          </p:cNvSpPr>
          <p:nvPr userDrawn="1"/>
        </p:nvSpPr>
        <p:spPr>
          <a:xfrm>
            <a:off x="74361" y="6513782"/>
            <a:ext cx="607140" cy="607140"/>
          </a:xfrm>
          <a:prstGeom prst="ellipse">
            <a:avLst/>
          </a:prstGeom>
          <a:solidFill>
            <a:schemeClr val="bg1"/>
          </a:solidFill>
          <a:ln w="53975">
            <a:solidFill>
              <a:srgbClr val="E00514"/>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44000" rtlCol="0" anchor="ctr"/>
          <a:lstStyle/>
          <a:p>
            <a:pPr algn="ctr"/>
            <a:r>
              <a:rPr kumimoji="1" lang="en-US" altLang="ja-JP" b="1">
                <a:solidFill>
                  <a:srgbClr val="E00514"/>
                </a:solidFill>
                <a:latin typeface="Meiryo" panose="020B0604030504040204" pitchFamily="34" charset="-128"/>
                <a:ea typeface="Meiryo" panose="020B0604030504040204" pitchFamily="34" charset="-128"/>
              </a:rPr>
              <a:t>5</a:t>
            </a:r>
            <a:endParaRPr kumimoji="1" lang="ja-JP" altLang="en-US" b="1">
              <a:solidFill>
                <a:srgbClr val="E00514"/>
              </a:solidFill>
              <a:latin typeface="Meiryo" panose="020B0604030504040204" pitchFamily="34" charset="-128"/>
              <a:ea typeface="Meiryo" panose="020B0604030504040204" pitchFamily="34" charset="-128"/>
            </a:endParaRPr>
          </a:p>
        </p:txBody>
      </p:sp>
      <p:sp>
        <p:nvSpPr>
          <p:cNvPr id="105" name="円/楕円 104">
            <a:extLst>
              <a:ext uri="{FF2B5EF4-FFF2-40B4-BE49-F238E27FC236}">
                <a16:creationId xmlns:a16="http://schemas.microsoft.com/office/drawing/2014/main" id="{55A89623-383C-2A66-293A-7BDA1A69AC7D}"/>
              </a:ext>
            </a:extLst>
          </p:cNvPr>
          <p:cNvSpPr>
            <a:spLocks/>
          </p:cNvSpPr>
          <p:nvPr userDrawn="1"/>
        </p:nvSpPr>
        <p:spPr>
          <a:xfrm>
            <a:off x="74361" y="8450158"/>
            <a:ext cx="607140" cy="607140"/>
          </a:xfrm>
          <a:prstGeom prst="ellipse">
            <a:avLst/>
          </a:prstGeom>
          <a:solidFill>
            <a:schemeClr val="bg1"/>
          </a:solidFill>
          <a:ln w="53975">
            <a:solidFill>
              <a:srgbClr val="E00514"/>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44000" rtlCol="0" anchor="ctr"/>
          <a:lstStyle/>
          <a:p>
            <a:pPr algn="ctr"/>
            <a:r>
              <a:rPr kumimoji="1" lang="en-US" altLang="ja-JP" b="1" dirty="0">
                <a:solidFill>
                  <a:srgbClr val="E00514"/>
                </a:solidFill>
                <a:latin typeface="Meiryo" panose="020B0604030504040204" pitchFamily="34" charset="-128"/>
                <a:ea typeface="Meiryo" panose="020B0604030504040204" pitchFamily="34" charset="-128"/>
              </a:rPr>
              <a:t>6</a:t>
            </a:r>
            <a:endParaRPr kumimoji="1" lang="ja-JP" altLang="en-US" b="1" dirty="0">
              <a:solidFill>
                <a:srgbClr val="E00514"/>
              </a:solidFill>
              <a:latin typeface="Meiryo" panose="020B0604030504040204" pitchFamily="34" charset="-128"/>
              <a:ea typeface="Meiryo" panose="020B0604030504040204" pitchFamily="34" charset="-128"/>
            </a:endParaRPr>
          </a:p>
        </p:txBody>
      </p:sp>
      <p:sp>
        <p:nvSpPr>
          <p:cNvPr id="106" name="円/楕円 105">
            <a:extLst>
              <a:ext uri="{FF2B5EF4-FFF2-40B4-BE49-F238E27FC236}">
                <a16:creationId xmlns:a16="http://schemas.microsoft.com/office/drawing/2014/main" id="{CCF281FD-68AA-886F-E630-5F032FE2EC2C}"/>
              </a:ext>
            </a:extLst>
          </p:cNvPr>
          <p:cNvSpPr>
            <a:spLocks/>
          </p:cNvSpPr>
          <p:nvPr userDrawn="1"/>
        </p:nvSpPr>
        <p:spPr>
          <a:xfrm>
            <a:off x="7425420" y="8574459"/>
            <a:ext cx="607140" cy="607140"/>
          </a:xfrm>
          <a:prstGeom prst="ellipse">
            <a:avLst/>
          </a:prstGeom>
          <a:solidFill>
            <a:schemeClr val="bg1"/>
          </a:solidFill>
          <a:ln w="53975">
            <a:solidFill>
              <a:srgbClr val="E00514"/>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44000" rtlCol="0" anchor="ctr"/>
          <a:lstStyle/>
          <a:p>
            <a:pPr algn="ctr"/>
            <a:r>
              <a:rPr kumimoji="1" lang="en-US" altLang="ja-JP" b="1">
                <a:solidFill>
                  <a:srgbClr val="E00514"/>
                </a:solidFill>
                <a:latin typeface="Meiryo" panose="020B0604030504040204" pitchFamily="34" charset="-128"/>
                <a:ea typeface="Meiryo" panose="020B0604030504040204" pitchFamily="34" charset="-128"/>
              </a:rPr>
              <a:t>7</a:t>
            </a:r>
            <a:endParaRPr kumimoji="1" lang="ja-JP" altLang="en-US" b="1">
              <a:solidFill>
                <a:srgbClr val="E00514"/>
              </a:solidFill>
              <a:latin typeface="Meiryo" panose="020B0604030504040204" pitchFamily="34" charset="-128"/>
              <a:ea typeface="Meiryo" panose="020B0604030504040204" pitchFamily="34" charset="-128"/>
            </a:endParaRPr>
          </a:p>
        </p:txBody>
      </p:sp>
      <p:sp>
        <p:nvSpPr>
          <p:cNvPr id="11" name="正方形/長方形 10">
            <a:hlinkClick r:id="rId8"/>
            <a:extLst>
              <a:ext uri="{FF2B5EF4-FFF2-40B4-BE49-F238E27FC236}">
                <a16:creationId xmlns:a16="http://schemas.microsoft.com/office/drawing/2014/main" id="{964E4661-07E6-1863-5937-BDF393F8E81F}"/>
              </a:ext>
            </a:extLst>
          </p:cNvPr>
          <p:cNvSpPr/>
          <p:nvPr userDrawn="1"/>
        </p:nvSpPr>
        <p:spPr>
          <a:xfrm>
            <a:off x="12844992" y="2991669"/>
            <a:ext cx="851116" cy="8125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hlinkClick r:id="rId9"/>
            <a:extLst>
              <a:ext uri="{FF2B5EF4-FFF2-40B4-BE49-F238E27FC236}">
                <a16:creationId xmlns:a16="http://schemas.microsoft.com/office/drawing/2014/main" id="{B426125A-1446-F1FD-A08A-EA9E88A72097}"/>
              </a:ext>
            </a:extLst>
          </p:cNvPr>
          <p:cNvSpPr/>
          <p:nvPr userDrawn="1"/>
        </p:nvSpPr>
        <p:spPr>
          <a:xfrm>
            <a:off x="13726971" y="2976750"/>
            <a:ext cx="851116" cy="8125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hlinkClick r:id="rId10"/>
            <a:extLst>
              <a:ext uri="{FF2B5EF4-FFF2-40B4-BE49-F238E27FC236}">
                <a16:creationId xmlns:a16="http://schemas.microsoft.com/office/drawing/2014/main" id="{324FBD09-35D8-82B3-9762-186C58C26AE7}"/>
              </a:ext>
            </a:extLst>
          </p:cNvPr>
          <p:cNvSpPr/>
          <p:nvPr userDrawn="1"/>
        </p:nvSpPr>
        <p:spPr>
          <a:xfrm>
            <a:off x="10969767" y="3000986"/>
            <a:ext cx="851116" cy="8125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hlinkClick r:id="rId11"/>
            <a:extLst>
              <a:ext uri="{FF2B5EF4-FFF2-40B4-BE49-F238E27FC236}">
                <a16:creationId xmlns:a16="http://schemas.microsoft.com/office/drawing/2014/main" id="{E728A11A-9475-0B25-2777-D85024F64BAA}"/>
              </a:ext>
            </a:extLst>
          </p:cNvPr>
          <p:cNvSpPr/>
          <p:nvPr userDrawn="1"/>
        </p:nvSpPr>
        <p:spPr>
          <a:xfrm>
            <a:off x="11912639" y="2967700"/>
            <a:ext cx="851116" cy="8125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51147636"/>
      </p:ext>
    </p:extLst>
  </p:cSld>
  <p:clrMapOvr>
    <a:masterClrMapping/>
  </p:clrMapOvr>
  <p:extLst>
    <p:ext uri="{DCECCB84-F9BA-43D5-87BE-67443E8EF086}">
      <p15:sldGuideLst xmlns:p15="http://schemas.microsoft.com/office/powerpoint/2012/main">
        <p15:guide id="1" orient="horz" pos="3345" userDrawn="1">
          <p15:clr>
            <a:srgbClr val="FBAE40"/>
          </p15:clr>
        </p15:guide>
        <p15:guide id="2" pos="476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dirty="0"/>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9446685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476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dirty="0"/>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dirty="0"/>
              <a:t>アイコンをクリックして図を追加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dirty="0"/>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60943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8673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dirty="0"/>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5680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2728818"/>
            <a:ext cx="12851448" cy="3722335"/>
          </a:xfrm>
          <a:prstGeom prst="rect">
            <a:avLst/>
          </a:prstGeom>
        </p:spPr>
        <p:txBody>
          <a:bodyPr anchor="ctr" anchorCtr="0">
            <a:normAutofit/>
          </a:bodyPr>
          <a:lstStyle>
            <a:lvl1pPr algn="ctr">
              <a:defRPr sz="6160"/>
            </a:lvl1pPr>
          </a:lstStyle>
          <a:p>
            <a:r>
              <a:rPr lang="ja-JP" altLang="en-US"/>
              <a:t>マスター タイトルの書式設定</a:t>
            </a:r>
            <a:endParaRPr lang="en-US" dirty="0"/>
          </a:p>
        </p:txBody>
      </p:sp>
    </p:spTree>
    <p:extLst>
      <p:ext uri="{BB962C8B-B14F-4D97-AF65-F5344CB8AC3E}">
        <p14:creationId xmlns:p14="http://schemas.microsoft.com/office/powerpoint/2010/main" val="14272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2728818"/>
            <a:ext cx="12851448" cy="3722335"/>
          </a:xfrm>
          <a:prstGeom prst="rect">
            <a:avLst/>
          </a:prstGeom>
        </p:spPr>
        <p:txBody>
          <a:bodyPr anchor="ctr" anchorCtr="0">
            <a:normAutofit/>
          </a:bodyPr>
          <a:lstStyle>
            <a:lvl1pPr algn="ctr">
              <a:defRPr sz="6160"/>
            </a:lvl1pPr>
          </a:lstStyle>
          <a:p>
            <a:r>
              <a:rPr lang="ja-JP" altLang="en-US"/>
              <a:t>マスター タイトルの書式設定</a:t>
            </a:r>
            <a:endParaRPr lang="en-US" dirty="0"/>
          </a:p>
        </p:txBody>
      </p:sp>
    </p:spTree>
    <p:extLst>
      <p:ext uri="{BB962C8B-B14F-4D97-AF65-F5344CB8AC3E}">
        <p14:creationId xmlns:p14="http://schemas.microsoft.com/office/powerpoint/2010/main" val="2239003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2728818"/>
            <a:ext cx="12851448" cy="3722335"/>
          </a:xfrm>
          <a:prstGeom prst="rect">
            <a:avLst/>
          </a:prstGeom>
        </p:spPr>
        <p:txBody>
          <a:bodyPr anchor="ctr" anchorCtr="0">
            <a:normAutofit/>
          </a:bodyPr>
          <a:lstStyle>
            <a:lvl1pPr algn="ctr">
              <a:defRPr sz="6160"/>
            </a:lvl1pPr>
          </a:lstStyle>
          <a:p>
            <a:r>
              <a:rPr lang="ja-JP" altLang="en-US"/>
              <a:t>マスター タイトルの書式設定</a:t>
            </a:r>
            <a:endParaRPr lang="en-US" dirty="0"/>
          </a:p>
        </p:txBody>
      </p:sp>
    </p:spTree>
    <p:extLst>
      <p:ext uri="{BB962C8B-B14F-4D97-AF65-F5344CB8AC3E}">
        <p14:creationId xmlns:p14="http://schemas.microsoft.com/office/powerpoint/2010/main" val="3592883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2728818"/>
            <a:ext cx="12851448" cy="3722335"/>
          </a:xfrm>
          <a:prstGeom prst="rect">
            <a:avLst/>
          </a:prstGeom>
        </p:spPr>
        <p:txBody>
          <a:bodyPr anchor="ctr" anchorCtr="0">
            <a:normAutofit/>
          </a:bodyPr>
          <a:lstStyle>
            <a:lvl1pPr algn="ctr">
              <a:defRPr sz="6160"/>
            </a:lvl1pPr>
          </a:lstStyle>
          <a:p>
            <a:r>
              <a:rPr lang="ja-JP" altLang="en-US"/>
              <a:t>マスター タイトルの書式設定</a:t>
            </a:r>
            <a:endParaRPr lang="en-US" dirty="0"/>
          </a:p>
        </p:txBody>
      </p:sp>
    </p:spTree>
    <p:extLst>
      <p:ext uri="{BB962C8B-B14F-4D97-AF65-F5344CB8AC3E}">
        <p14:creationId xmlns:p14="http://schemas.microsoft.com/office/powerpoint/2010/main" val="246355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63700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27487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dirty="0"/>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37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3377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dirty="0"/>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dirty="0"/>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895019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4762"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73EA06F5-EE60-954B-A605-CE0A5A866890}"/>
              </a:ext>
            </a:extLst>
          </p:cNvPr>
          <p:cNvSpPr>
            <a:spLocks noGrp="1"/>
          </p:cNvSpPr>
          <p:nvPr>
            <p:ph type="body" idx="1"/>
          </p:nvPr>
        </p:nvSpPr>
        <p:spPr>
          <a:xfrm>
            <a:off x="676670" y="1839328"/>
            <a:ext cx="13744863"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Tree>
    <p:extLst>
      <p:ext uri="{BB962C8B-B14F-4D97-AF65-F5344CB8AC3E}">
        <p14:creationId xmlns:p14="http://schemas.microsoft.com/office/powerpoint/2010/main" val="11564694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C764DE79-268F-4C1A-8933-263129D2AF90}" type="datetimeFigureOut">
              <a:rPr lang="en-US" dirty="0"/>
              <a:t>8/13/2025</a:t>
            </a:fld>
            <a:endParaRPr lang="en-US" dirty="0"/>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90818284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38" r:id="rId7"/>
    <p:sldLayoutId id="2147483737" r:id="rId8"/>
    <p:sldLayoutId id="2147483739" r:id="rId9"/>
    <p:sldLayoutId id="2147483719" r:id="rId10"/>
    <p:sldLayoutId id="2147483720" r:id="rId11"/>
    <p:sldLayoutId id="2147483721" r:id="rId12"/>
    <p:sldLayoutId id="2147483722" r:id="rId13"/>
    <p:sldLayoutId id="2147483723" r:id="rId14"/>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7" userDrawn="1">
          <p15:clr>
            <a:srgbClr val="F26B43"/>
          </p15:clr>
        </p15:guide>
        <p15:guide id="2" pos="476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www.higaisoutei.metro.tokyo.lg.jp/mydmgpred.html" TargetMode="External"/><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hyperlink" Target="https://www.funenka.metro.tokyo.lg.jp/evacuation/fire-during-earthquake-disaster/" TargetMode="External"/><Relationship Id="rId5" Type="http://schemas.openxmlformats.org/officeDocument/2006/relationships/image" Target="../media/image11.png"/><Relationship Id="rId10" Type="http://schemas.openxmlformats.org/officeDocument/2006/relationships/hyperlink" Target="https://www.bousai.metro.tokyo.lg.jp/_res/projects/default_project/_page_/001/021/641/01.pdf" TargetMode="External"/><Relationship Id="rId4" Type="http://schemas.openxmlformats.org/officeDocument/2006/relationships/image" Target="../media/image10.png"/><Relationship Id="rId9" Type="http://schemas.openxmlformats.org/officeDocument/2006/relationships/hyperlink" Target="https://map.bosai.metro.tokyo.lg.jp/sp.html?ll=35.69187929999999%2C139.389038&amp;z=10&amp;l=35-0%2C38-0%2C1015-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ECF1C55D-91E4-746D-74A5-8D0BC78FD39B}"/>
              </a:ext>
            </a:extLst>
          </p:cNvPr>
          <p:cNvGrpSpPr>
            <a:grpSpLocks noGrp="1" noUngrp="1" noRot="1" noMove="1" noResize="1"/>
          </p:cNvGrpSpPr>
          <p:nvPr/>
        </p:nvGrpSpPr>
        <p:grpSpPr>
          <a:xfrm>
            <a:off x="258331" y="187229"/>
            <a:ext cx="14575804" cy="10430832"/>
            <a:chOff x="258331" y="187229"/>
            <a:chExt cx="14575804" cy="10430832"/>
          </a:xfrm>
        </p:grpSpPr>
        <p:sp>
          <p:nvSpPr>
            <p:cNvPr id="59" name="角丸四角形 58">
              <a:extLst>
                <a:ext uri="{FF2B5EF4-FFF2-40B4-BE49-F238E27FC236}">
                  <a16:creationId xmlns:a16="http://schemas.microsoft.com/office/drawing/2014/main" id="{82EC3181-8D41-0F60-46C4-9559B78459C9}"/>
                </a:ext>
              </a:extLst>
            </p:cNvPr>
            <p:cNvSpPr>
              <a:spLocks noGrp="1" noRot="1" noMove="1" noResize="1" noEditPoints="1" noAdjustHandles="1" noChangeArrowheads="1" noChangeShapeType="1"/>
            </p:cNvSpPr>
            <p:nvPr/>
          </p:nvSpPr>
          <p:spPr>
            <a:xfrm>
              <a:off x="358518" y="8599827"/>
              <a:ext cx="3493776" cy="458041"/>
            </a:xfrm>
            <a:prstGeom prst="roundRect">
              <a:avLst>
                <a:gd name="adj" fmla="val 13690"/>
              </a:avLst>
            </a:prstGeom>
            <a:solidFill>
              <a:srgbClr val="0D35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13BDFE3D-DB3B-111B-5CF4-951BB2A4FAB3}"/>
                </a:ext>
              </a:extLst>
            </p:cNvPr>
            <p:cNvSpPr txBox="1">
              <a:spLocks noGrp="1" noRot="1" noMove="1" noResize="1" noEditPoints="1" noAdjustHandles="1" noChangeArrowheads="1" noChangeShapeType="1"/>
            </p:cNvSpPr>
            <p:nvPr/>
          </p:nvSpPr>
          <p:spPr>
            <a:xfrm>
              <a:off x="279327" y="214493"/>
              <a:ext cx="3647152" cy="485415"/>
            </a:xfrm>
            <a:prstGeom prst="rect">
              <a:avLst/>
            </a:prstGeom>
            <a:noFill/>
            <a:ln>
              <a:noFill/>
            </a:ln>
          </p:spPr>
          <p:txBody>
            <a:bodyPr wrap="none" tIns="54000" bIns="0" rtlCol="0">
              <a:spAutoFit/>
            </a:bodyPr>
            <a:lstStyle/>
            <a:p>
              <a:r>
                <a:rPr lang="ja-JP" altLang="en-US" sz="2800" b="1" spc="150" dirty="0">
                  <a:solidFill>
                    <a:srgbClr val="0D357F"/>
                  </a:solidFill>
                  <a:latin typeface="Meiryo" panose="020B0604030504040204" pitchFamily="34" charset="-128"/>
                  <a:ea typeface="Meiryo" panose="020B0604030504040204" pitchFamily="34" charset="-128"/>
                </a:rPr>
                <a:t>超入門版</a:t>
              </a:r>
              <a:r>
                <a:rPr lang="en-US" altLang="ja-JP" sz="2800" b="1" spc="150" dirty="0">
                  <a:solidFill>
                    <a:srgbClr val="0D357F"/>
                  </a:solidFill>
                  <a:latin typeface="Meiryo" panose="020B0604030504040204" pitchFamily="34" charset="-128"/>
                  <a:ea typeface="Meiryo" panose="020B0604030504040204" pitchFamily="34" charset="-128"/>
                </a:rPr>
                <a:t>BCP</a:t>
              </a:r>
              <a:r>
                <a:rPr lang="ja-JP" altLang="en-US" sz="2800" b="1" spc="150" dirty="0">
                  <a:solidFill>
                    <a:srgbClr val="0D357F"/>
                  </a:solidFill>
                  <a:latin typeface="Meiryo" panose="020B0604030504040204" pitchFamily="34" charset="-128"/>
                  <a:ea typeface="Meiryo" panose="020B0604030504040204" pitchFamily="34" charset="-128"/>
                </a:rPr>
                <a:t>シート</a:t>
              </a:r>
              <a:endParaRPr lang="en-US" altLang="ja-JP" sz="2800" b="1" spc="150" dirty="0">
                <a:solidFill>
                  <a:srgbClr val="0D357F"/>
                </a:solidFill>
                <a:latin typeface="Meiryo" panose="020B0604030504040204" pitchFamily="34" charset="-128"/>
                <a:ea typeface="Meiryo" panose="020B0604030504040204" pitchFamily="34" charset="-128"/>
              </a:endParaRPr>
            </a:p>
          </p:txBody>
        </p:sp>
        <p:sp>
          <p:nvSpPr>
            <p:cNvPr id="25" name="テキスト ボックス 24">
              <a:extLst>
                <a:ext uri="{FF2B5EF4-FFF2-40B4-BE49-F238E27FC236}">
                  <a16:creationId xmlns:a16="http://schemas.microsoft.com/office/drawing/2014/main" id="{0EF0D9A0-3B5F-1071-2C50-DD63FE0DE358}"/>
                </a:ext>
              </a:extLst>
            </p:cNvPr>
            <p:cNvSpPr txBox="1">
              <a:spLocks noGrp="1" noRot="1" noMove="1" noResize="1" noEditPoints="1" noAdjustHandles="1" noChangeArrowheads="1" noChangeShapeType="1"/>
            </p:cNvSpPr>
            <p:nvPr/>
          </p:nvSpPr>
          <p:spPr>
            <a:xfrm>
              <a:off x="3926479" y="187229"/>
              <a:ext cx="2832827" cy="539942"/>
            </a:xfrm>
            <a:prstGeom prst="rect">
              <a:avLst/>
            </a:prstGeom>
            <a:noFill/>
            <a:ln>
              <a:solidFill>
                <a:srgbClr val="0D357F"/>
              </a:solidFill>
            </a:ln>
          </p:spPr>
          <p:txBody>
            <a:bodyPr wrap="none" tIns="108000" bIns="0" rtlCol="0" anchor="ctr">
              <a:spAutoFit/>
            </a:bodyPr>
            <a:lstStyle/>
            <a:p>
              <a:pPr algn="ctr"/>
              <a:r>
                <a:rPr lang="ja-JP" altLang="en-US" sz="2800" b="1" spc="150" dirty="0">
                  <a:solidFill>
                    <a:srgbClr val="0D357F"/>
                  </a:solidFill>
                  <a:latin typeface="Meiryo" panose="020B0604030504040204" pitchFamily="34" charset="-128"/>
                  <a:ea typeface="Meiryo" panose="020B0604030504040204" pitchFamily="34" charset="-128"/>
                </a:rPr>
                <a:t>首都直下地震編</a:t>
              </a:r>
              <a:endParaRPr lang="en-US" altLang="ja-JP" sz="2800" b="1" spc="150" dirty="0">
                <a:solidFill>
                  <a:srgbClr val="0D357F"/>
                </a:solidFill>
                <a:latin typeface="Meiryo" panose="020B0604030504040204" pitchFamily="34" charset="-128"/>
                <a:ea typeface="Meiryo" panose="020B0604030504040204" pitchFamily="34" charset="-128"/>
              </a:endParaRPr>
            </a:p>
          </p:txBody>
        </p:sp>
        <p:sp>
          <p:nvSpPr>
            <p:cNvPr id="45" name="テキスト ボックス 44">
              <a:extLst>
                <a:ext uri="{FF2B5EF4-FFF2-40B4-BE49-F238E27FC236}">
                  <a16:creationId xmlns:a16="http://schemas.microsoft.com/office/drawing/2014/main" id="{2BBD8F69-0CAD-4546-6BD8-EAF47DBF7C27}"/>
                </a:ext>
              </a:extLst>
            </p:cNvPr>
            <p:cNvSpPr txBox="1">
              <a:spLocks noGrp="1" noRot="1" noMove="1" noResize="1" noEditPoints="1" noAdjustHandles="1" noChangeArrowheads="1" noChangeShapeType="1"/>
            </p:cNvSpPr>
            <p:nvPr/>
          </p:nvSpPr>
          <p:spPr>
            <a:xfrm>
              <a:off x="6979645" y="187229"/>
              <a:ext cx="2832827" cy="539942"/>
            </a:xfrm>
            <a:prstGeom prst="rect">
              <a:avLst/>
            </a:prstGeom>
            <a:noFill/>
            <a:ln>
              <a:solidFill>
                <a:srgbClr val="0D357F"/>
              </a:solidFill>
            </a:ln>
          </p:spPr>
          <p:txBody>
            <a:bodyPr wrap="none" lIns="90000" tIns="108000" bIns="0" rtlCol="0" anchor="ctr">
              <a:noAutofit/>
            </a:bodyPr>
            <a:lstStyle/>
            <a:p>
              <a:pPr algn="ctr"/>
              <a:endParaRPr lang="en-US" altLang="ja-JP" sz="2800" b="1" spc="150" dirty="0">
                <a:solidFill>
                  <a:srgbClr val="0D357F"/>
                </a:solidFill>
                <a:latin typeface="Meiryo" panose="020B0604030504040204" pitchFamily="34" charset="-128"/>
                <a:ea typeface="Meiryo" panose="020B0604030504040204" pitchFamily="34" charset="-128"/>
              </a:endParaRPr>
            </a:p>
          </p:txBody>
        </p:sp>
        <p:sp>
          <p:nvSpPr>
            <p:cNvPr id="46" name="テキスト ボックス 45">
              <a:extLst>
                <a:ext uri="{FF2B5EF4-FFF2-40B4-BE49-F238E27FC236}">
                  <a16:creationId xmlns:a16="http://schemas.microsoft.com/office/drawing/2014/main" id="{FB81CC95-5F7B-AB9D-03E1-B8A5331D0AE7}"/>
                </a:ext>
              </a:extLst>
            </p:cNvPr>
            <p:cNvSpPr txBox="1">
              <a:spLocks noGrp="1" noRot="1" noMove="1" noResize="1" noEditPoints="1" noAdjustHandles="1" noChangeArrowheads="1" noChangeShapeType="1"/>
            </p:cNvSpPr>
            <p:nvPr/>
          </p:nvSpPr>
          <p:spPr>
            <a:xfrm>
              <a:off x="7082688" y="237194"/>
              <a:ext cx="900000" cy="440012"/>
            </a:xfrm>
            <a:prstGeom prst="rect">
              <a:avLst/>
            </a:prstGeom>
            <a:noFill/>
            <a:ln>
              <a:noFill/>
            </a:ln>
          </p:spPr>
          <p:txBody>
            <a:bodyPr wrap="square" lIns="0" tIns="0" rIns="0" bIns="0" rtlCol="0" anchor="ctr">
              <a:noAutofit/>
            </a:bodyPr>
            <a:lstStyle/>
            <a:p>
              <a:pPr algn="dist">
                <a:lnSpc>
                  <a:spcPct val="140000"/>
                </a:lnSpc>
              </a:pPr>
              <a:r>
                <a:rPr lang="ja-JP" altLang="en-US" sz="1300" spc="-150" dirty="0">
                  <a:solidFill>
                    <a:srgbClr val="0D357F"/>
                  </a:solidFill>
                  <a:latin typeface="メイリオ" panose="020B0604030504040204" pitchFamily="50" charset="-128"/>
                  <a:ea typeface="メイリオ" panose="020B0604030504040204" pitchFamily="50" charset="-128"/>
                </a:rPr>
                <a:t>作 成 日：</a:t>
              </a:r>
              <a:endParaRPr lang="en-US" altLang="ja-JP" sz="1300" spc="-150" dirty="0">
                <a:solidFill>
                  <a:srgbClr val="0D357F"/>
                </a:solidFill>
                <a:latin typeface="メイリオ" panose="020B0604030504040204" pitchFamily="50" charset="-128"/>
                <a:ea typeface="メイリオ" panose="020B0604030504040204" pitchFamily="50" charset="-128"/>
              </a:endParaRPr>
            </a:p>
            <a:p>
              <a:pPr algn="dist">
                <a:lnSpc>
                  <a:spcPct val="140000"/>
                </a:lnSpc>
              </a:pPr>
              <a:r>
                <a:rPr lang="ja-JP" altLang="en-US" sz="1300" spc="-150" dirty="0">
                  <a:solidFill>
                    <a:srgbClr val="0D357F"/>
                  </a:solidFill>
                  <a:latin typeface="メイリオ" panose="020B0604030504040204" pitchFamily="50" charset="-128"/>
                  <a:ea typeface="メイリオ" panose="020B0604030504040204" pitchFamily="50" charset="-128"/>
                </a:rPr>
                <a:t>次回更新日：</a:t>
              </a:r>
            </a:p>
          </p:txBody>
        </p:sp>
        <p:cxnSp>
          <p:nvCxnSpPr>
            <p:cNvPr id="49" name="直線コネクタ 48">
              <a:extLst>
                <a:ext uri="{FF2B5EF4-FFF2-40B4-BE49-F238E27FC236}">
                  <a16:creationId xmlns:a16="http://schemas.microsoft.com/office/drawing/2014/main" id="{31C8803E-D1DE-1351-2614-D669AC97D5E5}"/>
                </a:ext>
              </a:extLst>
            </p:cNvPr>
            <p:cNvCxnSpPr>
              <a:cxnSpLocks noGrp="1" noRot="1" noMove="1" noResize="1" noEditPoints="1" noAdjustHandles="1" noChangeArrowheads="1" noChangeShapeType="1"/>
            </p:cNvCxnSpPr>
            <p:nvPr/>
          </p:nvCxnSpPr>
          <p:spPr>
            <a:xfrm>
              <a:off x="7091808" y="457200"/>
              <a:ext cx="2628000" cy="0"/>
            </a:xfrm>
            <a:prstGeom prst="line">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4638058B-09CC-E982-B8FB-DAEB816B185B}"/>
                </a:ext>
              </a:extLst>
            </p:cNvPr>
            <p:cNvSpPr txBox="1">
              <a:spLocks noGrp="1" noRot="1" noMove="1" noResize="1" noEditPoints="1" noAdjustHandles="1" noChangeArrowheads="1" noChangeShapeType="1"/>
            </p:cNvSpPr>
            <p:nvPr/>
          </p:nvSpPr>
          <p:spPr>
            <a:xfrm>
              <a:off x="448178" y="8638034"/>
              <a:ext cx="2924198" cy="331526"/>
            </a:xfrm>
            <a:prstGeom prst="rect">
              <a:avLst/>
            </a:prstGeom>
            <a:noFill/>
            <a:ln>
              <a:noFill/>
            </a:ln>
          </p:spPr>
          <p:txBody>
            <a:bodyPr wrap="none" tIns="54000" bIns="0" rtlCol="0">
              <a:spAutoFit/>
            </a:bodyPr>
            <a:lstStyle/>
            <a:p>
              <a:r>
                <a:rPr lang="ja-JP" altLang="en-US" sz="1800" b="1" spc="150" dirty="0">
                  <a:solidFill>
                    <a:schemeClr val="bg1"/>
                  </a:solidFill>
                  <a:latin typeface="Meiryo" panose="020B0604030504040204" pitchFamily="34" charset="-128"/>
                  <a:ea typeface="Meiryo" panose="020B0604030504040204" pitchFamily="34" charset="-128"/>
                </a:rPr>
                <a:t>事前の備え</a:t>
              </a:r>
              <a:r>
                <a:rPr lang="ja-JP" altLang="en-US" sz="1400" spc="150" dirty="0">
                  <a:solidFill>
                    <a:schemeClr val="bg1"/>
                  </a:solidFill>
                  <a:latin typeface="Meiryo" panose="020B0604030504040204" pitchFamily="34" charset="-128"/>
                  <a:ea typeface="Meiryo" panose="020B0604030504040204" pitchFamily="34" charset="-128"/>
                </a:rPr>
                <a:t>（チェック形式</a:t>
              </a:r>
              <a:r>
                <a:rPr lang="en-US" altLang="ja-JP" sz="1400" spc="150" dirty="0">
                  <a:solidFill>
                    <a:schemeClr val="bg1"/>
                  </a:solidFill>
                  <a:latin typeface="Meiryo" panose="020B0604030504040204" pitchFamily="34" charset="-128"/>
                  <a:ea typeface="Meiryo" panose="020B0604030504040204" pitchFamily="34" charset="-128"/>
                </a:rPr>
                <a:t>)</a:t>
              </a:r>
              <a:endParaRPr lang="en-US" altLang="ja-JP" sz="2800" spc="150" dirty="0">
                <a:solidFill>
                  <a:schemeClr val="bg1"/>
                </a:solidFill>
                <a:latin typeface="Meiryo" panose="020B0604030504040204" pitchFamily="34" charset="-128"/>
                <a:ea typeface="Meiryo" panose="020B0604030504040204" pitchFamily="34" charset="-128"/>
              </a:endParaRPr>
            </a:p>
          </p:txBody>
        </p:sp>
        <p:grpSp>
          <p:nvGrpSpPr>
            <p:cNvPr id="187" name="グループ化 186">
              <a:extLst>
                <a:ext uri="{FF2B5EF4-FFF2-40B4-BE49-F238E27FC236}">
                  <a16:creationId xmlns:a16="http://schemas.microsoft.com/office/drawing/2014/main" id="{3E219E98-6F8C-0F28-5DA1-55AE8C4D0221}"/>
                </a:ext>
              </a:extLst>
            </p:cNvPr>
            <p:cNvGrpSpPr>
              <a:grpSpLocks noGrp="1" noUngrp="1" noRot="1" noMove="1" noResize="1"/>
            </p:cNvGrpSpPr>
            <p:nvPr/>
          </p:nvGrpSpPr>
          <p:grpSpPr>
            <a:xfrm>
              <a:off x="279327" y="1918287"/>
              <a:ext cx="7127313" cy="1974553"/>
              <a:chOff x="279327" y="1918287"/>
              <a:chExt cx="7127313" cy="1974553"/>
            </a:xfrm>
          </p:grpSpPr>
          <p:sp>
            <p:nvSpPr>
              <p:cNvPr id="60" name="角丸四角形 59">
                <a:extLst>
                  <a:ext uri="{FF2B5EF4-FFF2-40B4-BE49-F238E27FC236}">
                    <a16:creationId xmlns:a16="http://schemas.microsoft.com/office/drawing/2014/main" id="{9D408AAC-F949-BBCE-1BD0-536CCC2BD0F3}"/>
                  </a:ext>
                </a:extLst>
              </p:cNvPr>
              <p:cNvSpPr>
                <a:spLocks noGrp="1" noRot="1" noMove="1" noResize="1" noEditPoints="1" noAdjustHandles="1" noChangeArrowheads="1" noChangeShapeType="1"/>
              </p:cNvSpPr>
              <p:nvPr/>
            </p:nvSpPr>
            <p:spPr>
              <a:xfrm>
                <a:off x="358518" y="1918287"/>
                <a:ext cx="1534676" cy="458041"/>
              </a:xfrm>
              <a:prstGeom prst="roundRect">
                <a:avLst>
                  <a:gd name="adj" fmla="val 18798"/>
                </a:avLst>
              </a:prstGeom>
              <a:solidFill>
                <a:srgbClr val="0D35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E8362AC2-FD12-7A6F-8B8B-73F90EEBEC3E}"/>
                  </a:ext>
                </a:extLst>
              </p:cNvPr>
              <p:cNvSpPr txBox="1">
                <a:spLocks noGrp="1" noRot="1" noMove="1" noResize="1" noEditPoints="1" noAdjustHandles="1" noChangeArrowheads="1" noChangeShapeType="1"/>
              </p:cNvSpPr>
              <p:nvPr/>
            </p:nvSpPr>
            <p:spPr>
              <a:xfrm>
                <a:off x="448178" y="1956494"/>
                <a:ext cx="1184940" cy="331526"/>
              </a:xfrm>
              <a:prstGeom prst="rect">
                <a:avLst/>
              </a:prstGeom>
              <a:noFill/>
              <a:ln>
                <a:noFill/>
              </a:ln>
            </p:spPr>
            <p:txBody>
              <a:bodyPr wrap="none" tIns="54000" bIns="0" rtlCol="0">
                <a:spAutoFit/>
              </a:bodyPr>
              <a:lstStyle/>
              <a:p>
                <a:r>
                  <a:rPr lang="ja-JP" altLang="en-US" sz="1800" b="1" spc="150" dirty="0">
                    <a:solidFill>
                      <a:schemeClr val="bg1"/>
                    </a:solidFill>
                    <a:latin typeface="Meiryo" panose="020B0604030504040204" pitchFamily="34" charset="-128"/>
                    <a:ea typeface="Meiryo" panose="020B0604030504040204" pitchFamily="34" charset="-128"/>
                  </a:rPr>
                  <a:t>基本方針</a:t>
                </a:r>
                <a:endParaRPr lang="en-US" altLang="ja-JP" sz="2800" spc="150" dirty="0">
                  <a:solidFill>
                    <a:schemeClr val="bg1"/>
                  </a:solidFill>
                  <a:latin typeface="Meiryo" panose="020B0604030504040204" pitchFamily="34" charset="-128"/>
                  <a:ea typeface="Meiryo" panose="020B0604030504040204" pitchFamily="34" charset="-128"/>
                </a:endParaRPr>
              </a:p>
            </p:txBody>
          </p:sp>
          <p:sp>
            <p:nvSpPr>
              <p:cNvPr id="31" name="角丸四角形 30">
                <a:extLst>
                  <a:ext uri="{FF2B5EF4-FFF2-40B4-BE49-F238E27FC236}">
                    <a16:creationId xmlns:a16="http://schemas.microsoft.com/office/drawing/2014/main" id="{3E584B07-21D3-2790-1001-E7051C31B8BE}"/>
                  </a:ext>
                </a:extLst>
              </p:cNvPr>
              <p:cNvSpPr>
                <a:spLocks noGrp="1" noRot="1" noMove="1" noResize="1" noEditPoints="1" noAdjustHandles="1" noChangeArrowheads="1" noChangeShapeType="1"/>
              </p:cNvSpPr>
              <p:nvPr/>
            </p:nvSpPr>
            <p:spPr>
              <a:xfrm>
                <a:off x="279327" y="2272840"/>
                <a:ext cx="7127313" cy="1620000"/>
              </a:xfrm>
              <a:prstGeom prst="roundRect">
                <a:avLst>
                  <a:gd name="adj" fmla="val 4005"/>
                </a:avLst>
              </a:prstGeom>
              <a:solidFill>
                <a:schemeClr val="bg1"/>
              </a:solidFill>
              <a:ln>
                <a:solidFill>
                  <a:srgbClr val="0D35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6086AFC7-7000-342D-C0C2-CC683FECEAA1}"/>
                  </a:ext>
                </a:extLst>
              </p:cNvPr>
              <p:cNvSpPr txBox="1">
                <a:spLocks noGrp="1" noRot="1" noMove="1" noResize="1" noEditPoints="1" noAdjustHandles="1" noChangeArrowheads="1" noChangeShapeType="1"/>
              </p:cNvSpPr>
              <p:nvPr/>
            </p:nvSpPr>
            <p:spPr>
              <a:xfrm>
                <a:off x="1799253" y="1982875"/>
                <a:ext cx="5297603" cy="260434"/>
              </a:xfrm>
              <a:prstGeom prst="rect">
                <a:avLst/>
              </a:prstGeom>
              <a:noFill/>
              <a:ln>
                <a:noFill/>
              </a:ln>
            </p:spPr>
            <p:txBody>
              <a:bodyPr wrap="square" tIns="54000" bIns="0" rtlCol="0">
                <a:noAutofit/>
              </a:bodyPr>
              <a:lstStyle/>
              <a:p>
                <a:r>
                  <a:rPr lang="ja-JP" altLang="en-US" sz="1400" dirty="0">
                    <a:latin typeface="メイリオ" panose="020B0604030504040204" pitchFamily="50" charset="-128"/>
                    <a:ea typeface="メイリオ" panose="020B0604030504040204" pitchFamily="50" charset="-128"/>
                  </a:rPr>
                  <a:t>（首都直下地震発生時は以下の方針に則り行動する</a:t>
                </a:r>
                <a:r>
                  <a:rPr lang="en-US" altLang="ja-JP" sz="1400" dirty="0">
                    <a:latin typeface="メイリオ" panose="020B0604030504040204" pitchFamily="50" charset="-128"/>
                    <a:ea typeface="メイリオ" panose="020B0604030504040204" pitchFamily="50" charset="-128"/>
                  </a:rPr>
                  <a:t>)</a:t>
                </a:r>
              </a:p>
              <a:p>
                <a:endParaRPr lang="ja-JP" altLang="en-US" sz="1400" dirty="0">
                  <a:latin typeface="メイリオ" panose="020B0604030504040204" pitchFamily="50" charset="-128"/>
                  <a:ea typeface="メイリオ" panose="020B0604030504040204" pitchFamily="50" charset="-128"/>
                </a:endParaRPr>
              </a:p>
            </p:txBody>
          </p:sp>
          <p:sp>
            <p:nvSpPr>
              <p:cNvPr id="63" name="テキスト ボックス 62">
                <a:extLst>
                  <a:ext uri="{FF2B5EF4-FFF2-40B4-BE49-F238E27FC236}">
                    <a16:creationId xmlns:a16="http://schemas.microsoft.com/office/drawing/2014/main" id="{27403BFB-FE67-8ED2-5B93-F0D3AD86F4DB}"/>
                  </a:ext>
                </a:extLst>
              </p:cNvPr>
              <p:cNvSpPr txBox="1">
                <a:spLocks noGrp="1" noRot="1" noMove="1" noResize="1" noEditPoints="1" noAdjustHandles="1" noChangeArrowheads="1" noChangeShapeType="1"/>
              </p:cNvSpPr>
              <p:nvPr/>
            </p:nvSpPr>
            <p:spPr>
              <a:xfrm>
                <a:off x="396662" y="2376328"/>
                <a:ext cx="5710944" cy="1129427"/>
              </a:xfrm>
              <a:prstGeom prst="rect">
                <a:avLst/>
              </a:prstGeom>
              <a:noFill/>
              <a:ln>
                <a:noFill/>
              </a:ln>
            </p:spPr>
            <p:txBody>
              <a:bodyPr wrap="square" tIns="54000" bIns="0" rtlCol="0">
                <a:noAutofit/>
              </a:bodyPr>
              <a:lstStyle/>
              <a:p>
                <a:pPr marL="234900" indent="-234900" algn="just">
                  <a:lnSpc>
                    <a:spcPct val="110000"/>
                  </a:lnSpc>
                  <a:buFont typeface="+mj-ea"/>
                  <a:buAutoNum type="circleNumDbPlain"/>
                </a:pPr>
                <a:r>
                  <a:rPr lang="ja-JP" altLang="ja-JP" sz="1600" b="1" dirty="0">
                    <a:latin typeface="メイリオ" panose="020B0604030504040204" pitchFamily="50" charset="-128"/>
                    <a:ea typeface="メイリオ" panose="020B0604030504040204" pitchFamily="50" charset="-128"/>
                  </a:rPr>
                  <a:t>従業員とその家族の安全を守る</a:t>
                </a:r>
              </a:p>
              <a:p>
                <a:pPr marL="234900" indent="-234900" algn="just">
                  <a:lnSpc>
                    <a:spcPct val="110000"/>
                  </a:lnSpc>
                  <a:buFont typeface="+mj-ea"/>
                  <a:buAutoNum type="circleNumDbPlain"/>
                </a:pPr>
                <a:r>
                  <a:rPr lang="ja-JP" altLang="ja-JP" sz="1600" b="1" dirty="0">
                    <a:latin typeface="メイリオ" panose="020B0604030504040204" pitchFamily="50" charset="-128"/>
                    <a:ea typeface="メイリオ" panose="020B0604030504040204" pitchFamily="50" charset="-128"/>
                  </a:rPr>
                  <a:t>現在の事業規模を維持し、従業員の雇用を守る</a:t>
                </a:r>
              </a:p>
              <a:p>
                <a:pPr marL="234900" indent="-234900" algn="just">
                  <a:lnSpc>
                    <a:spcPct val="110000"/>
                  </a:lnSpc>
                  <a:buFont typeface="+mj-ea"/>
                  <a:buAutoNum type="circleNumDbPlain"/>
                </a:pPr>
                <a:r>
                  <a:rPr lang="ja-JP" altLang="ja-JP" sz="1600" b="1" dirty="0">
                    <a:latin typeface="メイリオ" panose="020B0604030504040204" pitchFamily="50" charset="-128"/>
                    <a:ea typeface="メイリオ" panose="020B0604030504040204" pitchFamily="50" charset="-128"/>
                  </a:rPr>
                  <a:t>事業を早期</a:t>
                </a:r>
                <a:r>
                  <a:rPr lang="ja-JP" altLang="en-US" sz="1600" b="1" dirty="0">
                    <a:latin typeface="メイリオ" panose="020B0604030504040204" pitchFamily="50" charset="-128"/>
                    <a:ea typeface="メイリオ" panose="020B0604030504040204" pitchFamily="50" charset="-128"/>
                  </a:rPr>
                  <a:t>復旧</a:t>
                </a:r>
                <a:r>
                  <a:rPr lang="ja-JP" altLang="ja-JP" sz="1600" b="1" dirty="0">
                    <a:latin typeface="メイリオ" panose="020B0604030504040204" pitchFamily="50" charset="-128"/>
                    <a:ea typeface="メイリオ" panose="020B0604030504040204" pitchFamily="50" charset="-128"/>
                  </a:rPr>
                  <a:t>し、顧客の信用を守る</a:t>
                </a:r>
              </a:p>
              <a:p>
                <a:pPr marL="234900" indent="-234900" algn="just">
                  <a:lnSpc>
                    <a:spcPct val="110000"/>
                  </a:lnSpc>
                  <a:buFont typeface="+mj-ea"/>
                  <a:buAutoNum type="circleNumDbPlain"/>
                </a:pPr>
                <a:r>
                  <a:rPr lang="ja-JP" altLang="ja-JP" sz="1600" b="1" dirty="0">
                    <a:latin typeface="メイリオ" panose="020B0604030504040204" pitchFamily="50" charset="-128"/>
                    <a:ea typeface="メイリオ" panose="020B0604030504040204" pitchFamily="50" charset="-128"/>
                  </a:rPr>
                  <a:t>帰宅困難者や地域住民を支援</a:t>
                </a:r>
                <a:r>
                  <a:rPr lang="ja-JP" altLang="en-US" sz="1600" b="1" dirty="0">
                    <a:latin typeface="メイリオ" panose="020B0604030504040204" pitchFamily="50" charset="-128"/>
                    <a:ea typeface="メイリオ" panose="020B0604030504040204" pitchFamily="50" charset="-128"/>
                  </a:rPr>
                  <a:t>し</a:t>
                </a:r>
                <a:r>
                  <a:rPr lang="ja-JP" altLang="ja-JP" sz="1600" b="1" dirty="0">
                    <a:latin typeface="メイリオ" panose="020B0604030504040204" pitchFamily="50" charset="-128"/>
                    <a:ea typeface="メイリオ" panose="020B0604030504040204" pitchFamily="50" charset="-128"/>
                  </a:rPr>
                  <a:t>、地域社会に貢献する</a:t>
                </a:r>
              </a:p>
              <a:p>
                <a:pPr marL="234900" indent="-234900" algn="just">
                  <a:lnSpc>
                    <a:spcPct val="110000"/>
                  </a:lnSpc>
                  <a:buFont typeface="+mj-ea"/>
                  <a:buAutoNum type="circleNumDbPlain"/>
                </a:pPr>
                <a:r>
                  <a:rPr lang="ja-JP" altLang="ja-JP" sz="1600" b="1" dirty="0">
                    <a:latin typeface="メイリオ" panose="020B0604030504040204" pitchFamily="50" charset="-128"/>
                    <a:ea typeface="メイリオ" panose="020B0604030504040204" pitchFamily="50" charset="-128"/>
                  </a:rPr>
                  <a:t>その他（</a:t>
                </a:r>
                <a:r>
                  <a:rPr lang="ja-JP" altLang="en-US" sz="1600" b="1" dirty="0">
                    <a:latin typeface="メイリオ" panose="020B0604030504040204" pitchFamily="50" charset="-128"/>
                    <a:ea typeface="メイリオ" panose="020B0604030504040204" pitchFamily="50" charset="-128"/>
                  </a:rPr>
                  <a:t>　　　　　　　　　　　　　　　　　　　　</a:t>
                </a:r>
                <a:r>
                  <a:rPr lang="ja-JP" altLang="ja-JP" sz="1600" b="1" dirty="0">
                    <a:latin typeface="メイリオ" panose="020B0604030504040204" pitchFamily="50" charset="-128"/>
                    <a:ea typeface="メイリオ" panose="020B0604030504040204" pitchFamily="50" charset="-128"/>
                  </a:rPr>
                  <a:t>）</a:t>
                </a:r>
                <a:endParaRPr lang="ja-JP" altLang="ja-JP" sz="1050" b="1" dirty="0">
                  <a:latin typeface="メイリオ" panose="020B0604030504040204" pitchFamily="50" charset="-128"/>
                  <a:ea typeface="メイリオ" panose="020B0604030504040204" pitchFamily="50" charset="-128"/>
                </a:endParaRPr>
              </a:p>
            </p:txBody>
          </p:sp>
        </p:grpSp>
        <p:sp>
          <p:nvSpPr>
            <p:cNvPr id="73" name="テキスト ボックス 72">
              <a:extLst>
                <a:ext uri="{FF2B5EF4-FFF2-40B4-BE49-F238E27FC236}">
                  <a16:creationId xmlns:a16="http://schemas.microsoft.com/office/drawing/2014/main" id="{BCF2027C-390E-887C-DAAB-0B1293C8A732}"/>
                </a:ext>
              </a:extLst>
            </p:cNvPr>
            <p:cNvSpPr txBox="1">
              <a:spLocks noGrp="1" noRot="1" noMove="1" noResize="1" noEditPoints="1" noAdjustHandles="1" noChangeArrowheads="1" noChangeShapeType="1"/>
            </p:cNvSpPr>
            <p:nvPr/>
          </p:nvSpPr>
          <p:spPr>
            <a:xfrm>
              <a:off x="323064" y="1070312"/>
              <a:ext cx="7083576" cy="735426"/>
            </a:xfrm>
            <a:prstGeom prst="rect">
              <a:avLst/>
            </a:prstGeom>
            <a:solidFill>
              <a:schemeClr val="bg1"/>
            </a:solidFill>
            <a:ln>
              <a:noFill/>
            </a:ln>
          </p:spPr>
          <p:txBody>
            <a:bodyPr wrap="square" lIns="90000" tIns="54000" bIns="0" rtlCol="0">
              <a:noAutofit/>
            </a:bodyPr>
            <a:lstStyle/>
            <a:p>
              <a:pPr>
                <a:lnSpc>
                  <a:spcPct val="150000"/>
                </a:lnSpc>
              </a:pPr>
              <a:endParaRPr lang="en-US" altLang="ja-JP" sz="1400" dirty="0">
                <a:solidFill>
                  <a:srgbClr val="C00000"/>
                </a:solidFill>
                <a:latin typeface="メイリオ" panose="020B0604030504040204" pitchFamily="50" charset="-128"/>
                <a:ea typeface="メイリオ" panose="020B0604030504040204" pitchFamily="50" charset="-128"/>
              </a:endParaRPr>
            </a:p>
          </p:txBody>
        </p:sp>
        <p:sp>
          <p:nvSpPr>
            <p:cNvPr id="74" name="テキスト ボックス 73">
              <a:extLst>
                <a:ext uri="{FF2B5EF4-FFF2-40B4-BE49-F238E27FC236}">
                  <a16:creationId xmlns:a16="http://schemas.microsoft.com/office/drawing/2014/main" id="{BA866726-CB15-9BB2-AD56-DC6CFA213CCE}"/>
                </a:ext>
              </a:extLst>
            </p:cNvPr>
            <p:cNvSpPr txBox="1">
              <a:spLocks noGrp="1" noRot="1" noMove="1" noResize="1" noEditPoints="1" noAdjustHandles="1" noChangeArrowheads="1" noChangeShapeType="1"/>
            </p:cNvSpPr>
            <p:nvPr/>
          </p:nvSpPr>
          <p:spPr>
            <a:xfrm>
              <a:off x="448178" y="1218019"/>
              <a:ext cx="936000" cy="440012"/>
            </a:xfrm>
            <a:prstGeom prst="rect">
              <a:avLst/>
            </a:prstGeom>
            <a:noFill/>
            <a:ln>
              <a:noFill/>
            </a:ln>
          </p:spPr>
          <p:txBody>
            <a:bodyPr wrap="square" lIns="0" tIns="0" rIns="0" bIns="0" rtlCol="0" anchor="ctr">
              <a:noAutofit/>
            </a:bodyPr>
            <a:lstStyle/>
            <a:p>
              <a:pPr algn="dist">
                <a:lnSpc>
                  <a:spcPct val="150000"/>
                </a:lnSpc>
              </a:pPr>
              <a:r>
                <a:rPr lang="ja-JP" altLang="en-US" sz="1600" spc="-150" dirty="0">
                  <a:solidFill>
                    <a:srgbClr val="0D357F"/>
                  </a:solidFill>
                  <a:latin typeface="メイリオ" panose="020B0604030504040204" pitchFamily="50" charset="-128"/>
                  <a:ea typeface="メイリオ" panose="020B0604030504040204" pitchFamily="50" charset="-128"/>
                </a:rPr>
                <a:t>事業者名：</a:t>
              </a:r>
              <a:endParaRPr lang="en-US" altLang="ja-JP" sz="1600" spc="-150" dirty="0">
                <a:solidFill>
                  <a:srgbClr val="0D357F"/>
                </a:solidFill>
                <a:latin typeface="メイリオ" panose="020B0604030504040204" pitchFamily="50" charset="-128"/>
                <a:ea typeface="メイリオ" panose="020B0604030504040204" pitchFamily="50" charset="-128"/>
              </a:endParaRPr>
            </a:p>
            <a:p>
              <a:pPr algn="dist">
                <a:lnSpc>
                  <a:spcPct val="150000"/>
                </a:lnSpc>
              </a:pPr>
              <a:r>
                <a:rPr lang="ja-JP" altLang="en-US" sz="1600" spc="-150" dirty="0">
                  <a:solidFill>
                    <a:srgbClr val="0D357F"/>
                  </a:solidFill>
                  <a:latin typeface="メイリオ" panose="020B0604030504040204" pitchFamily="50" charset="-128"/>
                  <a:ea typeface="メイリオ" panose="020B0604030504040204" pitchFamily="50" charset="-128"/>
                </a:rPr>
                <a:t>所在地：</a:t>
              </a:r>
            </a:p>
          </p:txBody>
        </p:sp>
        <p:cxnSp>
          <p:nvCxnSpPr>
            <p:cNvPr id="75" name="直線コネクタ 74">
              <a:extLst>
                <a:ext uri="{FF2B5EF4-FFF2-40B4-BE49-F238E27FC236}">
                  <a16:creationId xmlns:a16="http://schemas.microsoft.com/office/drawing/2014/main" id="{D8D8A61D-1AA3-F4E1-9BD7-4DE30A87C689}"/>
                </a:ext>
              </a:extLst>
            </p:cNvPr>
            <p:cNvCxnSpPr>
              <a:cxnSpLocks noGrp="1" noRot="1" noMove="1" noResize="1" noEditPoints="1" noAdjustHandles="1" noChangeArrowheads="1" noChangeShapeType="1"/>
            </p:cNvCxnSpPr>
            <p:nvPr/>
          </p:nvCxnSpPr>
          <p:spPr>
            <a:xfrm>
              <a:off x="448608" y="1438025"/>
              <a:ext cx="6840000" cy="0"/>
            </a:xfrm>
            <a:prstGeom prst="line">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a16="http://schemas.microsoft.com/office/drawing/2014/main" id="{1E730921-30B6-3774-C258-B1A876D95F40}"/>
                </a:ext>
              </a:extLst>
            </p:cNvPr>
            <p:cNvSpPr txBox="1">
              <a:spLocks noGrp="1" noRot="1" noMove="1" noResize="1" noEditPoints="1" noAdjustHandles="1" noChangeArrowheads="1" noChangeShapeType="1"/>
            </p:cNvSpPr>
            <p:nvPr/>
          </p:nvSpPr>
          <p:spPr>
            <a:xfrm>
              <a:off x="7713420" y="1070312"/>
              <a:ext cx="7083576" cy="2860280"/>
            </a:xfrm>
            <a:prstGeom prst="rect">
              <a:avLst/>
            </a:prstGeom>
            <a:solidFill>
              <a:schemeClr val="bg1"/>
            </a:solidFill>
            <a:ln>
              <a:noFill/>
            </a:ln>
          </p:spPr>
          <p:txBody>
            <a:bodyPr wrap="square" lIns="90000" tIns="54000" bIns="0" rtlCol="0">
              <a:noAutofit/>
            </a:bodyPr>
            <a:lstStyle/>
            <a:p>
              <a:pPr>
                <a:lnSpc>
                  <a:spcPct val="150000"/>
                </a:lnSpc>
              </a:pPr>
              <a:endParaRPr lang="en-US" altLang="ja-JP" sz="1400" dirty="0">
                <a:solidFill>
                  <a:srgbClr val="C00000"/>
                </a:solidFill>
                <a:latin typeface="メイリオ" panose="020B0604030504040204" pitchFamily="50" charset="-128"/>
                <a:ea typeface="メイリオ" panose="020B0604030504040204" pitchFamily="50" charset="-128"/>
              </a:endParaRPr>
            </a:p>
          </p:txBody>
        </p:sp>
        <p:sp>
          <p:nvSpPr>
            <p:cNvPr id="81" name="テキスト ボックス 80">
              <a:extLst>
                <a:ext uri="{FF2B5EF4-FFF2-40B4-BE49-F238E27FC236}">
                  <a16:creationId xmlns:a16="http://schemas.microsoft.com/office/drawing/2014/main" id="{F30C51DC-2FAE-79CC-B5C3-97DFBBA81DA1}"/>
                </a:ext>
              </a:extLst>
            </p:cNvPr>
            <p:cNvSpPr txBox="1">
              <a:spLocks noGrp="1" noRot="1" noMove="1" noResize="1" noEditPoints="1" noAdjustHandles="1" noChangeArrowheads="1" noChangeShapeType="1"/>
            </p:cNvSpPr>
            <p:nvPr/>
          </p:nvSpPr>
          <p:spPr>
            <a:xfrm>
              <a:off x="7948869" y="1190037"/>
              <a:ext cx="4103688" cy="292388"/>
            </a:xfrm>
            <a:prstGeom prst="rect">
              <a:avLst/>
            </a:prstGeom>
            <a:noFill/>
            <a:ln>
              <a:noFill/>
            </a:ln>
          </p:spPr>
          <p:txBody>
            <a:bodyPr wrap="none" lIns="0" tIns="0" rIns="0" bIns="0" rtlCol="0" anchor="ctr">
              <a:spAutoFit/>
            </a:bodyPr>
            <a:lstStyle/>
            <a:p>
              <a:pPr>
                <a:lnSpc>
                  <a:spcPct val="125000"/>
                </a:lnSpc>
              </a:pPr>
              <a:r>
                <a:rPr lang="ja-JP" altLang="en-US" sz="1600" b="1" dirty="0">
                  <a:solidFill>
                    <a:srgbClr val="0D357F"/>
                  </a:solidFill>
                  <a:latin typeface="メイリオ" panose="020B0604030504040204" pitchFamily="50" charset="-128"/>
                  <a:ea typeface="メイリオ" panose="020B0604030504040204" pitchFamily="50" charset="-128"/>
                </a:rPr>
                <a:t>所在地で想定される被害・避難場所・避難所</a:t>
              </a:r>
            </a:p>
          </p:txBody>
        </p:sp>
        <p:sp>
          <p:nvSpPr>
            <p:cNvPr id="82" name="テキスト ボックス 81">
              <a:extLst>
                <a:ext uri="{FF2B5EF4-FFF2-40B4-BE49-F238E27FC236}">
                  <a16:creationId xmlns:a16="http://schemas.microsoft.com/office/drawing/2014/main" id="{7C71D63D-76D1-EF02-EA17-B35FBD497C17}"/>
                </a:ext>
              </a:extLst>
            </p:cNvPr>
            <p:cNvSpPr txBox="1">
              <a:spLocks noGrp="1" noRot="1" noMove="1" noResize="1" noEditPoints="1" noAdjustHandles="1" noChangeArrowheads="1" noChangeShapeType="1"/>
            </p:cNvSpPr>
            <p:nvPr/>
          </p:nvSpPr>
          <p:spPr>
            <a:xfrm>
              <a:off x="7948869" y="2643056"/>
              <a:ext cx="1025922" cy="292388"/>
            </a:xfrm>
            <a:prstGeom prst="rect">
              <a:avLst/>
            </a:prstGeom>
            <a:noFill/>
            <a:ln>
              <a:noFill/>
            </a:ln>
          </p:spPr>
          <p:txBody>
            <a:bodyPr wrap="none" lIns="0" tIns="0" rIns="0" bIns="0" rtlCol="0" anchor="ctr">
              <a:spAutoFit/>
            </a:bodyPr>
            <a:lstStyle/>
            <a:p>
              <a:pPr>
                <a:lnSpc>
                  <a:spcPct val="125000"/>
                </a:lnSpc>
              </a:pPr>
              <a:r>
                <a:rPr lang="ja-JP" altLang="en-US" sz="1600" b="1" dirty="0">
                  <a:solidFill>
                    <a:srgbClr val="0D357F"/>
                  </a:solidFill>
                  <a:latin typeface="メイリオ" panose="020B0604030504040204" pitchFamily="50" charset="-128"/>
                  <a:ea typeface="メイリオ" panose="020B0604030504040204" pitchFamily="50" charset="-128"/>
                </a:rPr>
                <a:t>参考ページ</a:t>
              </a:r>
            </a:p>
          </p:txBody>
        </p:sp>
        <p:sp>
          <p:nvSpPr>
            <p:cNvPr id="83" name="テキスト ボックス 82">
              <a:extLst>
                <a:ext uri="{FF2B5EF4-FFF2-40B4-BE49-F238E27FC236}">
                  <a16:creationId xmlns:a16="http://schemas.microsoft.com/office/drawing/2014/main" id="{F6A44E70-D2DF-A53C-2369-52157D557B14}"/>
                </a:ext>
              </a:extLst>
            </p:cNvPr>
            <p:cNvSpPr txBox="1">
              <a:spLocks noGrp="1" noRot="1" noMove="1" noResize="1" noEditPoints="1" noAdjustHandles="1" noChangeArrowheads="1" noChangeShapeType="1"/>
            </p:cNvSpPr>
            <p:nvPr/>
          </p:nvSpPr>
          <p:spPr>
            <a:xfrm>
              <a:off x="7937331" y="2907677"/>
              <a:ext cx="2933965" cy="916302"/>
            </a:xfrm>
            <a:prstGeom prst="rect">
              <a:avLst/>
            </a:prstGeom>
            <a:noFill/>
            <a:ln>
              <a:noFill/>
            </a:ln>
          </p:spPr>
          <p:txBody>
            <a:bodyPr wrap="none" lIns="90000" tIns="54000" bIns="0" rtlCol="0">
              <a:spAutoFit/>
            </a:bodyPr>
            <a:lstStyle/>
            <a:p>
              <a:pPr marL="234900" indent="-234900">
                <a:buFont typeface="+mj-ea"/>
                <a:buAutoNum type="circleNumDbPlain"/>
              </a:pPr>
              <a:r>
                <a:rPr lang="ja-JP" altLang="en-US" sz="1400" dirty="0">
                  <a:latin typeface="メイリオ" panose="020B0604030504040204" pitchFamily="50" charset="-128"/>
                  <a:ea typeface="メイリオ" panose="020B0604030504040204" pitchFamily="50" charset="-128"/>
                </a:rPr>
                <a:t>東京被害想定マップ</a:t>
              </a:r>
            </a:p>
            <a:p>
              <a:pPr marL="234900" indent="-234900">
                <a:buFont typeface="+mj-ea"/>
                <a:buAutoNum type="circleNumDbPlain"/>
              </a:pPr>
              <a:r>
                <a:rPr lang="ja-JP" altLang="en-US" sz="1400" dirty="0">
                  <a:latin typeface="メイリオ" panose="020B0604030504040204" pitchFamily="50" charset="-128"/>
                  <a:ea typeface="メイリオ" panose="020B0604030504040204" pitchFamily="50" charset="-128"/>
                </a:rPr>
                <a:t>東京都防災マップ</a:t>
              </a:r>
            </a:p>
            <a:p>
              <a:pPr marL="234900" indent="-234900">
                <a:buFont typeface="+mj-ea"/>
                <a:buAutoNum type="circleNumDbPlain"/>
              </a:pPr>
              <a:r>
                <a:rPr lang="ja-JP" altLang="en-US" sz="1400" dirty="0">
                  <a:latin typeface="メイリオ" panose="020B0604030504040204" pitchFamily="50" charset="-128"/>
                  <a:ea typeface="メイリオ" panose="020B0604030504040204" pitchFamily="50" charset="-128"/>
                </a:rPr>
                <a:t>身の周りで起こり得る被害想定</a:t>
              </a:r>
            </a:p>
            <a:p>
              <a:pPr marL="234900" indent="-234900">
                <a:buFont typeface="+mj-ea"/>
                <a:buAutoNum type="circleNumDbPlain"/>
              </a:pPr>
              <a:r>
                <a:rPr lang="ja-JP" altLang="en-US" sz="1400" dirty="0">
                  <a:latin typeface="メイリオ" panose="020B0604030504040204" pitchFamily="50" charset="-128"/>
                  <a:ea typeface="メイリオ" panose="020B0604030504040204" pitchFamily="50" charset="-128"/>
                </a:rPr>
                <a:t>避難の流れ</a:t>
              </a:r>
            </a:p>
          </p:txBody>
        </p:sp>
        <p:grpSp>
          <p:nvGrpSpPr>
            <p:cNvPr id="96" name="グループ化 95">
              <a:extLst>
                <a:ext uri="{FF2B5EF4-FFF2-40B4-BE49-F238E27FC236}">
                  <a16:creationId xmlns:a16="http://schemas.microsoft.com/office/drawing/2014/main" id="{80A6DE73-7269-A9F6-AC88-D0D524CF3BAB}"/>
                </a:ext>
              </a:extLst>
            </p:cNvPr>
            <p:cNvGrpSpPr>
              <a:grpSpLocks noGrp="1" noUngrp="1" noRot="1" noMove="1" noResize="1"/>
            </p:cNvGrpSpPr>
            <p:nvPr/>
          </p:nvGrpSpPr>
          <p:grpSpPr>
            <a:xfrm>
              <a:off x="11000341" y="2664737"/>
              <a:ext cx="799825" cy="1110127"/>
              <a:chOff x="11000341" y="3017034"/>
              <a:chExt cx="799825" cy="1110127"/>
            </a:xfrm>
          </p:grpSpPr>
          <p:pic>
            <p:nvPicPr>
              <p:cNvPr id="84" name="Picture 2">
                <a:extLst>
                  <a:ext uri="{FF2B5EF4-FFF2-40B4-BE49-F238E27FC236}">
                    <a16:creationId xmlns:a16="http://schemas.microsoft.com/office/drawing/2014/main" id="{FF617CF5-B276-248B-834B-3BCD325A6A3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7234" t="8228" r="8358" b="8218"/>
              <a:stretch>
                <a:fillRect/>
              </a:stretch>
            </p:blipFill>
            <p:spPr bwMode="auto">
              <a:xfrm>
                <a:off x="11000341" y="3371161"/>
                <a:ext cx="799825" cy="756000"/>
              </a:xfrm>
              <a:prstGeom prst="rect">
                <a:avLst/>
              </a:prstGeom>
              <a:noFill/>
              <a:extLst>
                <a:ext uri="{909E8E84-426E-40DD-AFC4-6F175D3DCCD1}">
                  <a14:hiddenFill xmlns:a14="http://schemas.microsoft.com/office/drawing/2010/main">
                    <a:solidFill>
                      <a:srgbClr val="FFFFFF"/>
                    </a:solidFill>
                  </a14:hiddenFill>
                </a:ext>
              </a:extLst>
            </p:spPr>
          </p:pic>
          <p:sp>
            <p:nvSpPr>
              <p:cNvPr id="87" name="テキスト ボックス 86">
                <a:extLst>
                  <a:ext uri="{FF2B5EF4-FFF2-40B4-BE49-F238E27FC236}">
                    <a16:creationId xmlns:a16="http://schemas.microsoft.com/office/drawing/2014/main" id="{B98BFFD2-D378-E68C-7B0F-7060BBFF1FE9}"/>
                  </a:ext>
                </a:extLst>
              </p:cNvPr>
              <p:cNvSpPr txBox="1">
                <a:spLocks noGrp="1" noRot="1" noMove="1" noResize="1" noEditPoints="1" noAdjustHandles="1" noChangeArrowheads="1" noChangeShapeType="1"/>
              </p:cNvSpPr>
              <p:nvPr/>
            </p:nvSpPr>
            <p:spPr>
              <a:xfrm>
                <a:off x="11235854" y="3017034"/>
                <a:ext cx="328799" cy="346699"/>
              </a:xfrm>
              <a:prstGeom prst="rect">
                <a:avLst/>
              </a:prstGeom>
              <a:noFill/>
              <a:ln>
                <a:noFill/>
              </a:ln>
            </p:spPr>
            <p:txBody>
              <a:bodyPr wrap="square" tIns="54000" bIns="0" rtlCol="0" anchor="ctr">
                <a:noAutofit/>
              </a:bodyPr>
              <a:lstStyle/>
              <a:p>
                <a:pPr algn="ctr"/>
                <a:r>
                  <a:rPr lang="ja-JP" altLang="en-US" sz="1600" dirty="0">
                    <a:solidFill>
                      <a:srgbClr val="0D357F"/>
                    </a:solidFill>
                    <a:latin typeface="メイリオ" panose="020B0604030504040204" pitchFamily="50" charset="-128"/>
                    <a:ea typeface="メイリオ" panose="020B0604030504040204" pitchFamily="50" charset="-128"/>
                  </a:rPr>
                  <a:t>①</a:t>
                </a:r>
                <a:endParaRPr lang="ja-JP" altLang="ja-JP" sz="1600" dirty="0">
                  <a:solidFill>
                    <a:srgbClr val="0D357F"/>
                  </a:solidFill>
                  <a:latin typeface="メイリオ" panose="020B0604030504040204" pitchFamily="50" charset="-128"/>
                  <a:ea typeface="メイリオ" panose="020B0604030504040204" pitchFamily="50" charset="-128"/>
                </a:endParaRPr>
              </a:p>
            </p:txBody>
          </p:sp>
        </p:grpSp>
        <p:grpSp>
          <p:nvGrpSpPr>
            <p:cNvPr id="95" name="グループ化 94">
              <a:extLst>
                <a:ext uri="{FF2B5EF4-FFF2-40B4-BE49-F238E27FC236}">
                  <a16:creationId xmlns:a16="http://schemas.microsoft.com/office/drawing/2014/main" id="{35E9D728-27DF-1A59-33BB-2EAC44C06631}"/>
                </a:ext>
              </a:extLst>
            </p:cNvPr>
            <p:cNvGrpSpPr>
              <a:grpSpLocks noGrp="1" noUngrp="1" noRot="1" noMove="1" noResize="1"/>
            </p:cNvGrpSpPr>
            <p:nvPr/>
          </p:nvGrpSpPr>
          <p:grpSpPr>
            <a:xfrm>
              <a:off x="11951218" y="2664737"/>
              <a:ext cx="767200" cy="1110127"/>
              <a:chOff x="11923922" y="3017034"/>
              <a:chExt cx="767200" cy="1110127"/>
            </a:xfrm>
          </p:grpSpPr>
          <p:pic>
            <p:nvPicPr>
              <p:cNvPr id="86" name="Picture 2">
                <a:extLst>
                  <a:ext uri="{FF2B5EF4-FFF2-40B4-BE49-F238E27FC236}">
                    <a16:creationId xmlns:a16="http://schemas.microsoft.com/office/drawing/2014/main" id="{5076827A-BB54-9B62-93E4-D7B23947ABD2}"/>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9248" t="10324" r="9414" b="9527"/>
              <a:stretch>
                <a:fillRect/>
              </a:stretch>
            </p:blipFill>
            <p:spPr bwMode="auto">
              <a:xfrm>
                <a:off x="11923922" y="3371161"/>
                <a:ext cx="767200" cy="756000"/>
              </a:xfrm>
              <a:prstGeom prst="rect">
                <a:avLst/>
              </a:prstGeom>
              <a:noFill/>
              <a:extLst>
                <a:ext uri="{909E8E84-426E-40DD-AFC4-6F175D3DCCD1}">
                  <a14:hiddenFill xmlns:a14="http://schemas.microsoft.com/office/drawing/2010/main">
                    <a:solidFill>
                      <a:srgbClr val="FFFFFF"/>
                    </a:solidFill>
                  </a14:hiddenFill>
                </a:ext>
              </a:extLst>
            </p:spPr>
          </p:pic>
          <p:sp>
            <p:nvSpPr>
              <p:cNvPr id="88" name="テキスト ボックス 87">
                <a:extLst>
                  <a:ext uri="{FF2B5EF4-FFF2-40B4-BE49-F238E27FC236}">
                    <a16:creationId xmlns:a16="http://schemas.microsoft.com/office/drawing/2014/main" id="{FE6183CA-F5C2-7C87-42E5-304382BFEB05}"/>
                  </a:ext>
                </a:extLst>
              </p:cNvPr>
              <p:cNvSpPr txBox="1">
                <a:spLocks noGrp="1" noRot="1" noMove="1" noResize="1" noEditPoints="1" noAdjustHandles="1" noChangeArrowheads="1" noChangeShapeType="1"/>
              </p:cNvSpPr>
              <p:nvPr/>
            </p:nvSpPr>
            <p:spPr>
              <a:xfrm>
                <a:off x="12143123" y="3017034"/>
                <a:ext cx="328799" cy="346699"/>
              </a:xfrm>
              <a:prstGeom prst="rect">
                <a:avLst/>
              </a:prstGeom>
              <a:noFill/>
              <a:ln>
                <a:noFill/>
              </a:ln>
            </p:spPr>
            <p:txBody>
              <a:bodyPr wrap="square" tIns="54000" bIns="0" rtlCol="0" anchor="ctr">
                <a:noAutofit/>
              </a:bodyPr>
              <a:lstStyle/>
              <a:p>
                <a:pPr algn="ctr"/>
                <a:r>
                  <a:rPr lang="ja-JP" altLang="en-US" sz="1600" dirty="0">
                    <a:solidFill>
                      <a:srgbClr val="0D357F"/>
                    </a:solidFill>
                    <a:latin typeface="メイリオ" panose="020B0604030504040204" pitchFamily="50" charset="-128"/>
                    <a:ea typeface="メイリオ" panose="020B0604030504040204" pitchFamily="50" charset="-128"/>
                  </a:rPr>
                  <a:t>②</a:t>
                </a:r>
                <a:endParaRPr lang="ja-JP" altLang="ja-JP" sz="1600" dirty="0">
                  <a:solidFill>
                    <a:srgbClr val="0D357F"/>
                  </a:solidFill>
                  <a:latin typeface="メイリオ" panose="020B0604030504040204" pitchFamily="50" charset="-128"/>
                  <a:ea typeface="メイリオ" panose="020B0604030504040204" pitchFamily="50" charset="-128"/>
                </a:endParaRPr>
              </a:p>
            </p:txBody>
          </p:sp>
        </p:grpSp>
        <p:grpSp>
          <p:nvGrpSpPr>
            <p:cNvPr id="94" name="グループ化 93">
              <a:extLst>
                <a:ext uri="{FF2B5EF4-FFF2-40B4-BE49-F238E27FC236}">
                  <a16:creationId xmlns:a16="http://schemas.microsoft.com/office/drawing/2014/main" id="{F495C8A2-C7F1-1E92-D44F-3F44BA923A17}"/>
                </a:ext>
              </a:extLst>
            </p:cNvPr>
            <p:cNvGrpSpPr>
              <a:grpSpLocks noGrp="1" noUngrp="1" noRot="1" noMove="1" noResize="1"/>
            </p:cNvGrpSpPr>
            <p:nvPr/>
          </p:nvGrpSpPr>
          <p:grpSpPr>
            <a:xfrm>
              <a:off x="12869470" y="2664737"/>
              <a:ext cx="750560" cy="1110127"/>
              <a:chOff x="12847504" y="3017034"/>
              <a:chExt cx="750560" cy="1110127"/>
            </a:xfrm>
          </p:grpSpPr>
          <p:pic>
            <p:nvPicPr>
              <p:cNvPr id="85" name="Picture 4">
                <a:extLst>
                  <a:ext uri="{FF2B5EF4-FFF2-40B4-BE49-F238E27FC236}">
                    <a16:creationId xmlns:a16="http://schemas.microsoft.com/office/drawing/2014/main" id="{B8F325F6-11A6-020A-8BC0-E815513C1961}"/>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6684" t="7139" r="7253" b="7252"/>
              <a:stretch>
                <a:fillRect/>
              </a:stretch>
            </p:blipFill>
            <p:spPr bwMode="auto">
              <a:xfrm>
                <a:off x="12847504" y="3371161"/>
                <a:ext cx="750560" cy="756000"/>
              </a:xfrm>
              <a:prstGeom prst="rect">
                <a:avLst/>
              </a:prstGeom>
              <a:noFill/>
              <a:extLst>
                <a:ext uri="{909E8E84-426E-40DD-AFC4-6F175D3DCCD1}">
                  <a14:hiddenFill xmlns:a14="http://schemas.microsoft.com/office/drawing/2010/main">
                    <a:solidFill>
                      <a:srgbClr val="FFFFFF"/>
                    </a:solidFill>
                  </a14:hiddenFill>
                </a:ext>
              </a:extLst>
            </p:spPr>
          </p:pic>
          <p:sp>
            <p:nvSpPr>
              <p:cNvPr id="89" name="テキスト ボックス 88">
                <a:extLst>
                  <a:ext uri="{FF2B5EF4-FFF2-40B4-BE49-F238E27FC236}">
                    <a16:creationId xmlns:a16="http://schemas.microsoft.com/office/drawing/2014/main" id="{503BF5A4-9633-A22F-A997-712081495E02}"/>
                  </a:ext>
                </a:extLst>
              </p:cNvPr>
              <p:cNvSpPr txBox="1">
                <a:spLocks noGrp="1" noRot="1" noMove="1" noResize="1" noEditPoints="1" noAdjustHandles="1" noChangeArrowheads="1" noChangeShapeType="1"/>
              </p:cNvSpPr>
              <p:nvPr/>
            </p:nvSpPr>
            <p:spPr>
              <a:xfrm>
                <a:off x="13058385" y="3017034"/>
                <a:ext cx="328799" cy="346699"/>
              </a:xfrm>
              <a:prstGeom prst="rect">
                <a:avLst/>
              </a:prstGeom>
              <a:noFill/>
              <a:ln>
                <a:noFill/>
              </a:ln>
            </p:spPr>
            <p:txBody>
              <a:bodyPr wrap="square" tIns="54000" bIns="0" rtlCol="0" anchor="ctr">
                <a:noAutofit/>
              </a:bodyPr>
              <a:lstStyle/>
              <a:p>
                <a:pPr algn="ctr"/>
                <a:r>
                  <a:rPr lang="ja-JP" altLang="en-US" sz="1600" dirty="0">
                    <a:solidFill>
                      <a:srgbClr val="0D357F"/>
                    </a:solidFill>
                    <a:latin typeface="メイリオ" panose="020B0604030504040204" pitchFamily="50" charset="-128"/>
                    <a:ea typeface="メイリオ" panose="020B0604030504040204" pitchFamily="50" charset="-128"/>
                  </a:rPr>
                  <a:t>③</a:t>
                </a:r>
                <a:endParaRPr lang="ja-JP" altLang="ja-JP" sz="1600" dirty="0">
                  <a:solidFill>
                    <a:srgbClr val="0D357F"/>
                  </a:solidFill>
                  <a:latin typeface="メイリオ" panose="020B0604030504040204" pitchFamily="50" charset="-128"/>
                  <a:ea typeface="メイリオ" panose="020B0604030504040204" pitchFamily="50" charset="-128"/>
                </a:endParaRPr>
              </a:p>
            </p:txBody>
          </p:sp>
        </p:grpSp>
        <p:grpSp>
          <p:nvGrpSpPr>
            <p:cNvPr id="93" name="グループ化 92">
              <a:extLst>
                <a:ext uri="{FF2B5EF4-FFF2-40B4-BE49-F238E27FC236}">
                  <a16:creationId xmlns:a16="http://schemas.microsoft.com/office/drawing/2014/main" id="{0498AD21-EB0B-D3FA-7D58-3A2B5D4FCC7D}"/>
                </a:ext>
              </a:extLst>
            </p:cNvPr>
            <p:cNvGrpSpPr>
              <a:grpSpLocks noGrp="1" noUngrp="1" noRot="1" noMove="1" noResize="1"/>
            </p:cNvGrpSpPr>
            <p:nvPr/>
          </p:nvGrpSpPr>
          <p:grpSpPr>
            <a:xfrm>
              <a:off x="13771083" y="2664737"/>
              <a:ext cx="744964" cy="1110127"/>
              <a:chOff x="13771083" y="3017034"/>
              <a:chExt cx="744964" cy="1110127"/>
            </a:xfrm>
          </p:grpSpPr>
          <p:sp>
            <p:nvSpPr>
              <p:cNvPr id="90" name="テキスト ボックス 89">
                <a:extLst>
                  <a:ext uri="{FF2B5EF4-FFF2-40B4-BE49-F238E27FC236}">
                    <a16:creationId xmlns:a16="http://schemas.microsoft.com/office/drawing/2014/main" id="{B6E92E8B-E62B-817B-97F9-2646093D7DC1}"/>
                  </a:ext>
                </a:extLst>
              </p:cNvPr>
              <p:cNvSpPr txBox="1">
                <a:spLocks noGrp="1" noRot="1" noMove="1" noResize="1" noEditPoints="1" noAdjustHandles="1" noChangeArrowheads="1" noChangeShapeType="1"/>
              </p:cNvSpPr>
              <p:nvPr/>
            </p:nvSpPr>
            <p:spPr>
              <a:xfrm>
                <a:off x="13979166" y="3017034"/>
                <a:ext cx="328799" cy="346699"/>
              </a:xfrm>
              <a:prstGeom prst="rect">
                <a:avLst/>
              </a:prstGeom>
              <a:noFill/>
              <a:ln>
                <a:noFill/>
              </a:ln>
            </p:spPr>
            <p:txBody>
              <a:bodyPr wrap="square" tIns="54000" bIns="0" rtlCol="0" anchor="ctr">
                <a:noAutofit/>
              </a:bodyPr>
              <a:lstStyle/>
              <a:p>
                <a:pPr algn="ctr"/>
                <a:r>
                  <a:rPr lang="ja-JP" altLang="en-US" sz="1600" dirty="0">
                    <a:solidFill>
                      <a:srgbClr val="0D357F"/>
                    </a:solidFill>
                    <a:latin typeface="メイリオ" panose="020B0604030504040204" pitchFamily="50" charset="-128"/>
                    <a:ea typeface="メイリオ" panose="020B0604030504040204" pitchFamily="50" charset="-128"/>
                  </a:rPr>
                  <a:t>④</a:t>
                </a:r>
                <a:endParaRPr lang="ja-JP" altLang="ja-JP" sz="1600" dirty="0">
                  <a:solidFill>
                    <a:srgbClr val="0D357F"/>
                  </a:solidFill>
                  <a:latin typeface="メイリオ" panose="020B0604030504040204" pitchFamily="50" charset="-128"/>
                  <a:ea typeface="メイリオ" panose="020B0604030504040204" pitchFamily="50" charset="-128"/>
                </a:endParaRPr>
              </a:p>
            </p:txBody>
          </p:sp>
          <p:pic>
            <p:nvPicPr>
              <p:cNvPr id="91" name="図 90">
                <a:extLst>
                  <a:ext uri="{FF2B5EF4-FFF2-40B4-BE49-F238E27FC236}">
                    <a16:creationId xmlns:a16="http://schemas.microsoft.com/office/drawing/2014/main" id="{5EA3B5DD-1327-B8B6-8FB9-72F742D760DD}"/>
                  </a:ext>
                </a:extLst>
              </p:cNvPr>
              <p:cNvPicPr>
                <a:picLocks noGrp="1" noRot="1" noChangeAspect="1" noMove="1" noResize="1" noEditPoints="1" noAdjustHandles="1" noChangeArrowheads="1" noChangeShapeType="1" noCrop="1"/>
              </p:cNvPicPr>
              <p:nvPr/>
            </p:nvPicPr>
            <p:blipFill>
              <a:blip r:embed="rId6"/>
              <a:srcRect l="2735" t="3296" r="2136" b="-76"/>
              <a:stretch>
                <a:fillRect/>
              </a:stretch>
            </p:blipFill>
            <p:spPr>
              <a:xfrm>
                <a:off x="13771083" y="3371161"/>
                <a:ext cx="744964" cy="756000"/>
              </a:xfrm>
              <a:prstGeom prst="rect">
                <a:avLst/>
              </a:prstGeom>
            </p:spPr>
          </p:pic>
        </p:grpSp>
        <p:sp>
          <p:nvSpPr>
            <p:cNvPr id="97" name="テキスト ボックス 96">
              <a:extLst>
                <a:ext uri="{FF2B5EF4-FFF2-40B4-BE49-F238E27FC236}">
                  <a16:creationId xmlns:a16="http://schemas.microsoft.com/office/drawing/2014/main" id="{408CE3CA-4FAA-9A27-C78D-25788589B3A6}"/>
                </a:ext>
              </a:extLst>
            </p:cNvPr>
            <p:cNvSpPr txBox="1">
              <a:spLocks noGrp="1" noRot="1" noMove="1" noResize="1" noEditPoints="1" noAdjustHandles="1" noChangeArrowheads="1" noChangeShapeType="1"/>
            </p:cNvSpPr>
            <p:nvPr/>
          </p:nvSpPr>
          <p:spPr>
            <a:xfrm>
              <a:off x="7937331" y="1463189"/>
              <a:ext cx="1799039" cy="997093"/>
            </a:xfrm>
            <a:prstGeom prst="rect">
              <a:avLst/>
            </a:prstGeom>
            <a:noFill/>
            <a:ln>
              <a:noFill/>
            </a:ln>
          </p:spPr>
          <p:txBody>
            <a:bodyPr wrap="none" lIns="90000" tIns="54000" bIns="0" rtlCol="0">
              <a:spAutoFit/>
            </a:bodyPr>
            <a:lstStyle/>
            <a:p>
              <a:pPr>
                <a:lnSpc>
                  <a:spcPct val="150000"/>
                </a:lnSpc>
              </a:pPr>
              <a:r>
                <a:rPr lang="ja-JP" altLang="en-US" sz="1400" dirty="0">
                  <a:latin typeface="メイリオ" panose="020B0604030504040204" pitchFamily="50" charset="-128"/>
                  <a:ea typeface="メイリオ" panose="020B0604030504040204" pitchFamily="50" charset="-128"/>
                </a:rPr>
                <a:t>震度：</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液状化危険：</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避難場所・避難所：</a:t>
              </a:r>
            </a:p>
          </p:txBody>
        </p:sp>
        <p:cxnSp>
          <p:nvCxnSpPr>
            <p:cNvPr id="98" name="直線コネクタ 97">
              <a:extLst>
                <a:ext uri="{FF2B5EF4-FFF2-40B4-BE49-F238E27FC236}">
                  <a16:creationId xmlns:a16="http://schemas.microsoft.com/office/drawing/2014/main" id="{8026475A-6DE1-C6CD-CFE0-2236AB86BB36}"/>
                </a:ext>
              </a:extLst>
            </p:cNvPr>
            <p:cNvCxnSpPr>
              <a:cxnSpLocks noGrp="1" noRot="1" noMove="1" noResize="1" noEditPoints="1" noAdjustHandles="1" noChangeArrowheads="1" noChangeShapeType="1"/>
            </p:cNvCxnSpPr>
            <p:nvPr/>
          </p:nvCxnSpPr>
          <p:spPr>
            <a:xfrm>
              <a:off x="8000273" y="1795336"/>
              <a:ext cx="3335089" cy="0"/>
            </a:xfrm>
            <a:prstGeom prst="line">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B85AD0F1-53C8-AC22-8EAB-8DD3EAE1B30F}"/>
                </a:ext>
              </a:extLst>
            </p:cNvPr>
            <p:cNvCxnSpPr>
              <a:cxnSpLocks noGrp="1" noRot="1" noMove="1" noResize="1" noEditPoints="1" noAdjustHandles="1" noChangeArrowheads="1" noChangeShapeType="1"/>
            </p:cNvCxnSpPr>
            <p:nvPr/>
          </p:nvCxnSpPr>
          <p:spPr>
            <a:xfrm>
              <a:off x="8000273" y="2139893"/>
              <a:ext cx="3335089" cy="0"/>
            </a:xfrm>
            <a:prstGeom prst="line">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A29C7995-D36E-B9BD-CAB4-CAF3169D8627}"/>
                </a:ext>
              </a:extLst>
            </p:cNvPr>
            <p:cNvCxnSpPr>
              <a:cxnSpLocks noGrp="1" noRot="1" noMove="1" noResize="1" noEditPoints="1" noAdjustHandles="1" noChangeArrowheads="1" noChangeShapeType="1"/>
            </p:cNvCxnSpPr>
            <p:nvPr/>
          </p:nvCxnSpPr>
          <p:spPr>
            <a:xfrm>
              <a:off x="8000273" y="2484449"/>
              <a:ext cx="3335089" cy="0"/>
            </a:xfrm>
            <a:prstGeom prst="line">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cxnSp>
        <p:sp>
          <p:nvSpPr>
            <p:cNvPr id="108" name="テキスト ボックス 107">
              <a:extLst>
                <a:ext uri="{FF2B5EF4-FFF2-40B4-BE49-F238E27FC236}">
                  <a16:creationId xmlns:a16="http://schemas.microsoft.com/office/drawing/2014/main" id="{9F35F403-74A7-2945-05B6-D649001D4268}"/>
                </a:ext>
              </a:extLst>
            </p:cNvPr>
            <p:cNvSpPr txBox="1">
              <a:spLocks noGrp="1" noRot="1" noMove="1" noResize="1" noEditPoints="1" noAdjustHandles="1" noChangeArrowheads="1" noChangeShapeType="1"/>
            </p:cNvSpPr>
            <p:nvPr/>
          </p:nvSpPr>
          <p:spPr>
            <a:xfrm>
              <a:off x="11541922" y="1463189"/>
              <a:ext cx="1799039" cy="350762"/>
            </a:xfrm>
            <a:prstGeom prst="rect">
              <a:avLst/>
            </a:prstGeom>
            <a:noFill/>
            <a:ln>
              <a:noFill/>
            </a:ln>
          </p:spPr>
          <p:txBody>
            <a:bodyPr wrap="none" lIns="90000" tIns="54000" bIns="0" rtlCol="0">
              <a:spAutoFit/>
            </a:bodyPr>
            <a:lstStyle/>
            <a:p>
              <a:pPr>
                <a:lnSpc>
                  <a:spcPct val="150000"/>
                </a:lnSpc>
              </a:pPr>
              <a:r>
                <a:rPr lang="ja-JP" altLang="en-US" sz="1400" dirty="0">
                  <a:latin typeface="メイリオ" panose="020B0604030504040204" pitchFamily="50" charset="-128"/>
                  <a:ea typeface="メイリオ" panose="020B0604030504040204" pitchFamily="50" charset="-128"/>
                </a:rPr>
                <a:t>その他の被害想定：</a:t>
              </a:r>
            </a:p>
          </p:txBody>
        </p:sp>
        <p:cxnSp>
          <p:nvCxnSpPr>
            <p:cNvPr id="109" name="直線コネクタ 108">
              <a:extLst>
                <a:ext uri="{FF2B5EF4-FFF2-40B4-BE49-F238E27FC236}">
                  <a16:creationId xmlns:a16="http://schemas.microsoft.com/office/drawing/2014/main" id="{1449D8CD-1A64-DCB8-57CC-830BC194242B}"/>
                </a:ext>
              </a:extLst>
            </p:cNvPr>
            <p:cNvCxnSpPr>
              <a:cxnSpLocks noGrp="1" noRot="1" noMove="1" noResize="1" noEditPoints="1" noAdjustHandles="1" noChangeArrowheads="1" noChangeShapeType="1"/>
            </p:cNvCxnSpPr>
            <p:nvPr/>
          </p:nvCxnSpPr>
          <p:spPr>
            <a:xfrm>
              <a:off x="11604864" y="1795336"/>
              <a:ext cx="2916000" cy="0"/>
            </a:xfrm>
            <a:prstGeom prst="line">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1DBFA158-0690-9DD3-6E97-36328DDBBF44}"/>
                </a:ext>
              </a:extLst>
            </p:cNvPr>
            <p:cNvCxnSpPr>
              <a:cxnSpLocks noGrp="1" noRot="1" noMove="1" noResize="1" noEditPoints="1" noAdjustHandles="1" noChangeArrowheads="1" noChangeShapeType="1"/>
            </p:cNvCxnSpPr>
            <p:nvPr/>
          </p:nvCxnSpPr>
          <p:spPr>
            <a:xfrm>
              <a:off x="11604864" y="2139893"/>
              <a:ext cx="2916000" cy="0"/>
            </a:xfrm>
            <a:prstGeom prst="line">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256E3CE5-391A-83E2-4997-6D14B660B162}"/>
                </a:ext>
              </a:extLst>
            </p:cNvPr>
            <p:cNvCxnSpPr>
              <a:cxnSpLocks noGrp="1" noRot="1" noMove="1" noResize="1" noEditPoints="1" noAdjustHandles="1" noChangeArrowheads="1" noChangeShapeType="1"/>
            </p:cNvCxnSpPr>
            <p:nvPr/>
          </p:nvCxnSpPr>
          <p:spPr>
            <a:xfrm>
              <a:off x="11604864" y="2484449"/>
              <a:ext cx="2916000" cy="0"/>
            </a:xfrm>
            <a:prstGeom prst="line">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cxnSp>
        <p:sp>
          <p:nvSpPr>
            <p:cNvPr id="112" name="角丸四角形 111">
              <a:extLst>
                <a:ext uri="{FF2B5EF4-FFF2-40B4-BE49-F238E27FC236}">
                  <a16:creationId xmlns:a16="http://schemas.microsoft.com/office/drawing/2014/main" id="{E46C38F9-8C68-C7A0-0FAD-DEBA86C839FB}"/>
                </a:ext>
              </a:extLst>
            </p:cNvPr>
            <p:cNvSpPr>
              <a:spLocks noGrp="1" noRot="1" noMove="1" noResize="1" noEditPoints="1" noAdjustHandles="1" noChangeArrowheads="1" noChangeShapeType="1"/>
            </p:cNvSpPr>
            <p:nvPr/>
          </p:nvSpPr>
          <p:spPr>
            <a:xfrm>
              <a:off x="358518" y="4042219"/>
              <a:ext cx="3276000" cy="458041"/>
            </a:xfrm>
            <a:prstGeom prst="roundRect">
              <a:avLst>
                <a:gd name="adj" fmla="val 18798"/>
              </a:avLst>
            </a:prstGeom>
            <a:solidFill>
              <a:srgbClr val="0D35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a:extLst>
                <a:ext uri="{FF2B5EF4-FFF2-40B4-BE49-F238E27FC236}">
                  <a16:creationId xmlns:a16="http://schemas.microsoft.com/office/drawing/2014/main" id="{7A279B34-6671-25F9-E093-EEBEFD5EDD03}"/>
                </a:ext>
              </a:extLst>
            </p:cNvPr>
            <p:cNvSpPr txBox="1">
              <a:spLocks noGrp="1" noRot="1" noMove="1" noResize="1" noEditPoints="1" noAdjustHandles="1" noChangeArrowheads="1" noChangeShapeType="1"/>
            </p:cNvSpPr>
            <p:nvPr/>
          </p:nvSpPr>
          <p:spPr>
            <a:xfrm>
              <a:off x="448178" y="4080426"/>
              <a:ext cx="3185487" cy="331526"/>
            </a:xfrm>
            <a:prstGeom prst="rect">
              <a:avLst/>
            </a:prstGeom>
            <a:noFill/>
            <a:ln>
              <a:noFill/>
            </a:ln>
          </p:spPr>
          <p:txBody>
            <a:bodyPr wrap="none" tIns="54000" bIns="0" rtlCol="0">
              <a:spAutoFit/>
            </a:bodyPr>
            <a:lstStyle/>
            <a:p>
              <a:r>
                <a:rPr lang="ja-JP" altLang="en-US" sz="1800" b="1" spc="150" dirty="0">
                  <a:solidFill>
                    <a:schemeClr val="bg1"/>
                  </a:solidFill>
                  <a:latin typeface="Meiryo" panose="020B0604030504040204" pitchFamily="34" charset="-128"/>
                  <a:ea typeface="Meiryo" panose="020B0604030504040204" pitchFamily="34" charset="-128"/>
                </a:rPr>
                <a:t>実際に地震が起こったら</a:t>
              </a:r>
              <a:r>
                <a:rPr lang="en-US" altLang="ja-JP" sz="1800" b="1" spc="150" dirty="0">
                  <a:solidFill>
                    <a:schemeClr val="bg1"/>
                  </a:solidFill>
                  <a:latin typeface="Meiryo" panose="020B0604030504040204" pitchFamily="34" charset="-128"/>
                  <a:ea typeface="Meiryo" panose="020B0604030504040204" pitchFamily="34" charset="-128"/>
                </a:rPr>
                <a:t>…</a:t>
              </a:r>
            </a:p>
          </p:txBody>
        </p:sp>
        <p:sp>
          <p:nvSpPr>
            <p:cNvPr id="50" name="角丸四角形 49">
              <a:extLst>
                <a:ext uri="{FF2B5EF4-FFF2-40B4-BE49-F238E27FC236}">
                  <a16:creationId xmlns:a16="http://schemas.microsoft.com/office/drawing/2014/main" id="{BF852655-BA88-C60F-CFF3-4AE657791510}"/>
                </a:ext>
              </a:extLst>
            </p:cNvPr>
            <p:cNvSpPr>
              <a:spLocks noGrp="1" noRot="1" noMove="1" noResize="1" noEditPoints="1" noAdjustHandles="1" noChangeArrowheads="1" noChangeShapeType="1"/>
            </p:cNvSpPr>
            <p:nvPr/>
          </p:nvSpPr>
          <p:spPr>
            <a:xfrm>
              <a:off x="258331" y="4434776"/>
              <a:ext cx="7127313" cy="2016000"/>
            </a:xfrm>
            <a:prstGeom prst="roundRect">
              <a:avLst>
                <a:gd name="adj" fmla="val 4103"/>
              </a:avLst>
            </a:prstGeom>
            <a:solidFill>
              <a:schemeClr val="bg1"/>
            </a:solidFill>
            <a:ln>
              <a:solidFill>
                <a:srgbClr val="0D35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3" name="グループ化 122">
              <a:extLst>
                <a:ext uri="{FF2B5EF4-FFF2-40B4-BE49-F238E27FC236}">
                  <a16:creationId xmlns:a16="http://schemas.microsoft.com/office/drawing/2014/main" id="{DC1D19DF-78EE-F0EF-D981-488284577006}"/>
                </a:ext>
              </a:extLst>
            </p:cNvPr>
            <p:cNvGrpSpPr>
              <a:grpSpLocks noGrp="1" noUngrp="1" noRot="1" noMove="1" noResize="1"/>
            </p:cNvGrpSpPr>
            <p:nvPr/>
          </p:nvGrpSpPr>
          <p:grpSpPr>
            <a:xfrm>
              <a:off x="465211" y="4550254"/>
              <a:ext cx="6768000" cy="1800000"/>
              <a:chOff x="563879" y="5477933"/>
              <a:chExt cx="6526320" cy="1800000"/>
            </a:xfrm>
          </p:grpSpPr>
          <p:sp>
            <p:nvSpPr>
              <p:cNvPr id="121" name="正方形/長方形 120">
                <a:extLst>
                  <a:ext uri="{FF2B5EF4-FFF2-40B4-BE49-F238E27FC236}">
                    <a16:creationId xmlns:a16="http://schemas.microsoft.com/office/drawing/2014/main" id="{AF632C0B-7544-2F89-43B0-DE132D4FBBB5}"/>
                  </a:ext>
                </a:extLst>
              </p:cNvPr>
              <p:cNvSpPr>
                <a:spLocks noGrp="1" noRot="1" noMove="1" noResize="1" noEditPoints="1" noAdjustHandles="1" noChangeArrowheads="1" noChangeShapeType="1"/>
              </p:cNvSpPr>
              <p:nvPr/>
            </p:nvSpPr>
            <p:spPr>
              <a:xfrm>
                <a:off x="563879" y="5477933"/>
                <a:ext cx="3204000" cy="1800000"/>
              </a:xfrm>
              <a:prstGeom prst="rect">
                <a:avLst/>
              </a:prstGeom>
              <a:solidFill>
                <a:srgbClr val="EEF1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a:extLst>
                  <a:ext uri="{FF2B5EF4-FFF2-40B4-BE49-F238E27FC236}">
                    <a16:creationId xmlns:a16="http://schemas.microsoft.com/office/drawing/2014/main" id="{E855DADD-8B7A-81B7-4355-5B0B31B734B1}"/>
                  </a:ext>
                </a:extLst>
              </p:cNvPr>
              <p:cNvSpPr>
                <a:spLocks noGrp="1" noRot="1" noMove="1" noResize="1" noEditPoints="1" noAdjustHandles="1" noChangeArrowheads="1" noChangeShapeType="1"/>
              </p:cNvSpPr>
              <p:nvPr/>
            </p:nvSpPr>
            <p:spPr>
              <a:xfrm>
                <a:off x="3886199" y="5477933"/>
                <a:ext cx="3204000" cy="1800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5" name="テキスト ボックス 124">
              <a:extLst>
                <a:ext uri="{FF2B5EF4-FFF2-40B4-BE49-F238E27FC236}">
                  <a16:creationId xmlns:a16="http://schemas.microsoft.com/office/drawing/2014/main" id="{554E917D-C584-87FF-45AF-94C2B27EB981}"/>
                </a:ext>
              </a:extLst>
            </p:cNvPr>
            <p:cNvSpPr txBox="1">
              <a:spLocks noGrp="1" noRot="1" noMove="1" noResize="1" noEditPoints="1" noAdjustHandles="1" noChangeArrowheads="1" noChangeShapeType="1"/>
            </p:cNvSpPr>
            <p:nvPr/>
          </p:nvSpPr>
          <p:spPr>
            <a:xfrm>
              <a:off x="3708766" y="4123057"/>
              <a:ext cx="2518638" cy="269971"/>
            </a:xfrm>
            <a:prstGeom prst="rect">
              <a:avLst/>
            </a:prstGeom>
            <a:noFill/>
            <a:ln>
              <a:noFill/>
            </a:ln>
          </p:spPr>
          <p:txBody>
            <a:bodyPr wrap="none" tIns="54000" bIns="0" rtlCol="0">
              <a:spAutoFit/>
            </a:bodyPr>
            <a:lstStyle/>
            <a:p>
              <a:r>
                <a:rPr lang="ja-JP" altLang="en-US" sz="1400" b="1" dirty="0">
                  <a:solidFill>
                    <a:srgbClr val="0D357F"/>
                  </a:solidFill>
                  <a:latin typeface="メイリオ" panose="020B0604030504040204" pitchFamily="50" charset="-128"/>
                  <a:ea typeface="メイリオ" panose="020B0604030504040204" pitchFamily="50" charset="-128"/>
                </a:rPr>
                <a:t>地震直後における各自の行動</a:t>
              </a:r>
            </a:p>
          </p:txBody>
        </p:sp>
        <p:sp>
          <p:nvSpPr>
            <p:cNvPr id="124" name="テキスト ボックス 123">
              <a:extLst>
                <a:ext uri="{FF2B5EF4-FFF2-40B4-BE49-F238E27FC236}">
                  <a16:creationId xmlns:a16="http://schemas.microsoft.com/office/drawing/2014/main" id="{A53D6BD7-0AF4-A7BD-9146-612423BFFCDE}"/>
                </a:ext>
              </a:extLst>
            </p:cNvPr>
            <p:cNvSpPr txBox="1">
              <a:spLocks noGrp="1" noRot="1" noMove="1" noResize="1" noEditPoints="1" noAdjustHandles="1" noChangeArrowheads="1" noChangeShapeType="1"/>
            </p:cNvSpPr>
            <p:nvPr/>
          </p:nvSpPr>
          <p:spPr>
            <a:xfrm>
              <a:off x="528711" y="4598465"/>
              <a:ext cx="3204000" cy="1764000"/>
            </a:xfrm>
            <a:prstGeom prst="rect">
              <a:avLst/>
            </a:prstGeom>
            <a:noFill/>
            <a:ln>
              <a:noFill/>
            </a:ln>
          </p:spPr>
          <p:txBody>
            <a:bodyPr wrap="square" lIns="36000" tIns="54000" rIns="36000" bIns="0" rtlCol="0">
              <a:noAutofit/>
            </a:bodyPr>
            <a:lstStyle/>
            <a:p>
              <a:pPr>
                <a:spcAft>
                  <a:spcPts val="100"/>
                </a:spcAft>
              </a:pPr>
              <a:r>
                <a:rPr lang="ja-JP" altLang="en-US" sz="1400" b="1" dirty="0">
                  <a:solidFill>
                    <a:srgbClr val="0D357F"/>
                  </a:solidFill>
                  <a:latin typeface="メイリオ" panose="020B0604030504040204" pitchFamily="50" charset="-128"/>
                  <a:ea typeface="メイリオ" panose="020B0604030504040204" pitchFamily="50" charset="-128"/>
                </a:rPr>
                <a:t>就業時間中</a:t>
              </a:r>
              <a:endParaRPr lang="en-US" altLang="ja-JP" sz="1600" b="1" dirty="0">
                <a:solidFill>
                  <a:srgbClr val="0D357F"/>
                </a:solidFill>
                <a:latin typeface="メイリオ" panose="020B0604030504040204" pitchFamily="50" charset="-128"/>
                <a:ea typeface="メイリオ" panose="020B0604030504040204" pitchFamily="50" charset="-128"/>
              </a:endParaRPr>
            </a:p>
            <a:p>
              <a:pPr marL="234900" indent="-234900">
                <a:spcAft>
                  <a:spcPts val="100"/>
                </a:spcAft>
                <a:buClr>
                  <a:srgbClr val="0D357F"/>
                </a:buClr>
                <a:buFont typeface="+mj-ea"/>
                <a:buAutoNum type="circleNumDbPlain"/>
              </a:pPr>
              <a:r>
                <a:rPr lang="ja-JP" altLang="en-US" sz="1400" dirty="0">
                  <a:latin typeface="メイリオ" panose="020B0604030504040204" pitchFamily="50" charset="-128"/>
                  <a:ea typeface="メイリオ" panose="020B0604030504040204" pitchFamily="50" charset="-128"/>
                </a:rPr>
                <a:t>自身</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来客者</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の安全確保            </a:t>
              </a:r>
              <a:r>
                <a:rPr lang="ja-JP" altLang="en-US" sz="1000" dirty="0">
                  <a:latin typeface="メイリオ" panose="020B0604030504040204" pitchFamily="50" charset="-128"/>
                  <a:ea typeface="メイリオ" panose="020B0604030504040204" pitchFamily="50" charset="-128"/>
                </a:rPr>
                <a:t>（落下物に注意、</a:t>
              </a:r>
              <a:r>
                <a:rPr lang="en-US" altLang="ja-JP" sz="1000" dirty="0">
                  <a:latin typeface="メイリオ" panose="020B0604030504040204" pitchFamily="50" charset="-128"/>
                  <a:ea typeface="メイリオ" panose="020B0604030504040204" pitchFamily="50" charset="-128"/>
                </a:rPr>
                <a:t>EV</a:t>
              </a:r>
              <a:r>
                <a:rPr lang="ja-JP" altLang="en-US" sz="1000" dirty="0">
                  <a:latin typeface="メイリオ" panose="020B0604030504040204" pitchFamily="50" charset="-128"/>
                  <a:ea typeface="メイリオ" panose="020B0604030504040204" pitchFamily="50" charset="-128"/>
                </a:rPr>
                <a:t>に乗らない、消火等）</a:t>
              </a:r>
              <a:endParaRPr lang="en-US" altLang="ja-JP" sz="1000" dirty="0">
                <a:latin typeface="メイリオ" panose="020B0604030504040204" pitchFamily="50" charset="-128"/>
                <a:ea typeface="メイリオ" panose="020B0604030504040204" pitchFamily="50" charset="-128"/>
              </a:endParaRPr>
            </a:p>
            <a:p>
              <a:pPr marL="234900" indent="-234900">
                <a:spcAft>
                  <a:spcPts val="100"/>
                </a:spcAft>
                <a:buClr>
                  <a:srgbClr val="0D357F"/>
                </a:buClr>
                <a:buFont typeface="+mj-ea"/>
                <a:buAutoNum type="circleNumDbPlain"/>
              </a:pP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必要に応じて</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避難の実施　　　</a:t>
              </a:r>
              <a:r>
                <a:rPr lang="ja-JP" altLang="en-US" sz="1000" dirty="0">
                  <a:latin typeface="メイリオ" panose="020B0604030504040204" pitchFamily="50" charset="-128"/>
                  <a:ea typeface="メイリオ" panose="020B0604030504040204" pitchFamily="50" charset="-128"/>
                </a:rPr>
                <a:t>（避難情報に留意し、避難場所等に避難）</a:t>
              </a:r>
              <a:endParaRPr lang="en-US" altLang="ja-JP" sz="1000" dirty="0">
                <a:latin typeface="メイリオ" panose="020B0604030504040204" pitchFamily="50" charset="-128"/>
                <a:ea typeface="メイリオ" panose="020B0604030504040204" pitchFamily="50" charset="-128"/>
              </a:endParaRPr>
            </a:p>
            <a:p>
              <a:pPr marL="234900" indent="-234900">
                <a:spcAft>
                  <a:spcPts val="100"/>
                </a:spcAft>
                <a:buClr>
                  <a:srgbClr val="0D357F"/>
                </a:buClr>
                <a:buFont typeface="+mj-ea"/>
                <a:buAutoNum type="circleNumDbPlain"/>
              </a:pPr>
              <a:r>
                <a:rPr lang="ja-JP" altLang="en-US" sz="1400" dirty="0">
                  <a:latin typeface="メイリオ" panose="020B0604030504040204" pitchFamily="50" charset="-128"/>
                  <a:ea typeface="メイリオ" panose="020B0604030504040204" pitchFamily="50" charset="-128"/>
                </a:rPr>
                <a:t>家族の安否確認</a:t>
              </a:r>
              <a:endParaRPr lang="en-US" altLang="ja-JP" sz="1400" dirty="0">
                <a:latin typeface="メイリオ" panose="020B0604030504040204" pitchFamily="50" charset="-128"/>
                <a:ea typeface="メイリオ" panose="020B0604030504040204" pitchFamily="50" charset="-128"/>
              </a:endParaRPr>
            </a:p>
            <a:p>
              <a:pPr marL="234900" indent="-234900">
                <a:spcAft>
                  <a:spcPts val="100"/>
                </a:spcAft>
                <a:buClr>
                  <a:srgbClr val="0D357F"/>
                </a:buClr>
                <a:buFont typeface="+mj-ea"/>
                <a:buAutoNum type="circleNumDbPlain"/>
              </a:pPr>
              <a:r>
                <a:rPr lang="ja-JP" altLang="en-US" sz="1400" dirty="0">
                  <a:latin typeface="メイリオ" panose="020B0604030504040204" pitchFamily="50" charset="-128"/>
                  <a:ea typeface="メイリオ" panose="020B0604030504040204" pitchFamily="50" charset="-128"/>
                </a:rPr>
                <a:t>会社へ安否報告</a:t>
              </a:r>
              <a:endParaRPr lang="en-US" altLang="ja-JP" sz="1400" dirty="0">
                <a:latin typeface="メイリオ" panose="020B0604030504040204" pitchFamily="50" charset="-128"/>
                <a:ea typeface="メイリオ" panose="020B0604030504040204" pitchFamily="50" charset="-128"/>
              </a:endParaRPr>
            </a:p>
            <a:p>
              <a:pPr marL="234900" indent="-234900">
                <a:spcAft>
                  <a:spcPts val="100"/>
                </a:spcAft>
                <a:buClr>
                  <a:srgbClr val="0D357F"/>
                </a:buClr>
                <a:buFont typeface="+mj-ea"/>
                <a:buAutoNum type="circleNumDbPlain"/>
              </a:pPr>
              <a:r>
                <a:rPr lang="ja-JP" altLang="en-US" sz="1400" dirty="0">
                  <a:latin typeface="メイリオ" panose="020B0604030504040204" pitchFamily="50" charset="-128"/>
                  <a:ea typeface="メイリオ" panose="020B0604030504040204" pitchFamily="50" charset="-128"/>
                </a:rPr>
                <a:t>安全な場所に留まり指示を待つ</a:t>
              </a:r>
              <a:endParaRPr lang="en-US" altLang="ja-JP" sz="1400" dirty="0">
                <a:latin typeface="メイリオ" panose="020B0604030504040204" pitchFamily="50" charset="-128"/>
                <a:ea typeface="メイリオ" panose="020B0604030504040204" pitchFamily="50" charset="-128"/>
              </a:endParaRPr>
            </a:p>
          </p:txBody>
        </p:sp>
        <p:sp>
          <p:nvSpPr>
            <p:cNvPr id="126" name="テキスト ボックス 125">
              <a:extLst>
                <a:ext uri="{FF2B5EF4-FFF2-40B4-BE49-F238E27FC236}">
                  <a16:creationId xmlns:a16="http://schemas.microsoft.com/office/drawing/2014/main" id="{35DE9D85-D6B4-221A-A409-338C014DB9C0}"/>
                </a:ext>
              </a:extLst>
            </p:cNvPr>
            <p:cNvSpPr txBox="1">
              <a:spLocks noGrp="1" noRot="1" noMove="1" noResize="1" noEditPoints="1" noAdjustHandles="1" noChangeArrowheads="1" noChangeShapeType="1"/>
            </p:cNvSpPr>
            <p:nvPr/>
          </p:nvSpPr>
          <p:spPr>
            <a:xfrm>
              <a:off x="3969494" y="4598465"/>
              <a:ext cx="3204000" cy="1764000"/>
            </a:xfrm>
            <a:prstGeom prst="rect">
              <a:avLst/>
            </a:prstGeom>
            <a:noFill/>
            <a:ln>
              <a:noFill/>
            </a:ln>
          </p:spPr>
          <p:txBody>
            <a:bodyPr wrap="square" lIns="36000" tIns="54000" rIns="36000" bIns="0" rtlCol="0">
              <a:noAutofit/>
            </a:bodyPr>
            <a:lstStyle/>
            <a:p>
              <a:pPr>
                <a:spcAft>
                  <a:spcPts val="200"/>
                </a:spcAft>
              </a:pPr>
              <a:r>
                <a:rPr lang="ja-JP" altLang="en-US" sz="1400" b="1" dirty="0">
                  <a:solidFill>
                    <a:schemeClr val="accent2"/>
                  </a:solidFill>
                  <a:latin typeface="メイリオ" panose="020B0604030504040204" pitchFamily="50" charset="-128"/>
                  <a:ea typeface="メイリオ" panose="020B0604030504040204" pitchFamily="50" charset="-128"/>
                </a:rPr>
                <a:t>就業時間外</a:t>
              </a:r>
              <a:endParaRPr lang="en-US" altLang="ja-JP" sz="1600" b="1" dirty="0">
                <a:solidFill>
                  <a:schemeClr val="accent2"/>
                </a:solidFill>
                <a:latin typeface="メイリオ" panose="020B0604030504040204" pitchFamily="50" charset="-128"/>
                <a:ea typeface="メイリオ" panose="020B0604030504040204" pitchFamily="50" charset="-128"/>
              </a:endParaRPr>
            </a:p>
            <a:p>
              <a:pPr marL="234900" indent="-234900">
                <a:spcAft>
                  <a:spcPts val="500"/>
                </a:spcAft>
                <a:buClr>
                  <a:schemeClr val="accent2"/>
                </a:buClr>
                <a:buFont typeface="+mj-ea"/>
                <a:buAutoNum type="circleNumDbPlain"/>
              </a:pPr>
              <a:r>
                <a:rPr lang="ja-JP" altLang="en-US" sz="1400" dirty="0">
                  <a:latin typeface="メイリオ" panose="020B0604030504040204" pitchFamily="50" charset="-128"/>
                  <a:ea typeface="メイリオ" panose="020B0604030504040204" pitchFamily="50" charset="-128"/>
                </a:rPr>
                <a:t>自身の安全確保</a:t>
              </a:r>
              <a:endParaRPr lang="en-US" altLang="ja-JP" sz="1000" dirty="0">
                <a:latin typeface="メイリオ" panose="020B0604030504040204" pitchFamily="50" charset="-128"/>
                <a:ea typeface="メイリオ" panose="020B0604030504040204" pitchFamily="50" charset="-128"/>
              </a:endParaRPr>
            </a:p>
            <a:p>
              <a:pPr marL="234900" indent="-234900">
                <a:spcAft>
                  <a:spcPts val="500"/>
                </a:spcAft>
                <a:buClr>
                  <a:schemeClr val="accent2"/>
                </a:buClr>
                <a:buFont typeface="+mj-ea"/>
                <a:buAutoNum type="circleNumDbPlain"/>
              </a:pP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必要に応じて</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避難の実施　　　</a:t>
              </a:r>
              <a:r>
                <a:rPr lang="ja-JP" altLang="en-US" sz="1000" dirty="0">
                  <a:latin typeface="メイリオ" panose="020B0604030504040204" pitchFamily="50" charset="-128"/>
                  <a:ea typeface="メイリオ" panose="020B0604030504040204" pitchFamily="50" charset="-128"/>
                </a:rPr>
                <a:t>（避難情報に留意し、最寄りの避難所に避難）</a:t>
              </a:r>
              <a:endParaRPr lang="en-US" altLang="ja-JP" sz="1000" dirty="0">
                <a:latin typeface="メイリオ" panose="020B0604030504040204" pitchFamily="50" charset="-128"/>
                <a:ea typeface="メイリオ" panose="020B0604030504040204" pitchFamily="50" charset="-128"/>
              </a:endParaRPr>
            </a:p>
            <a:p>
              <a:pPr marL="234900" indent="-234900">
                <a:spcAft>
                  <a:spcPts val="500"/>
                </a:spcAft>
                <a:buClr>
                  <a:schemeClr val="accent2"/>
                </a:buClr>
                <a:buFont typeface="+mj-ea"/>
                <a:buAutoNum type="circleNumDbPlain"/>
              </a:pPr>
              <a:r>
                <a:rPr lang="ja-JP" altLang="en-US" sz="1400" dirty="0">
                  <a:latin typeface="メイリオ" panose="020B0604030504040204" pitchFamily="50" charset="-128"/>
                  <a:ea typeface="メイリオ" panose="020B0604030504040204" pitchFamily="50" charset="-128"/>
                </a:rPr>
                <a:t>会社へ安否報告、指示を待つ</a:t>
              </a:r>
              <a:endParaRPr lang="en-US" altLang="ja-JP" sz="1400" dirty="0">
                <a:latin typeface="メイリオ" panose="020B0604030504040204" pitchFamily="50" charset="-128"/>
                <a:ea typeface="メイリオ" panose="020B0604030504040204" pitchFamily="50" charset="-128"/>
              </a:endParaRPr>
            </a:p>
            <a:p>
              <a:pPr marL="234900" indent="-234900">
                <a:spcAft>
                  <a:spcPts val="500"/>
                </a:spcAft>
                <a:buClr>
                  <a:schemeClr val="accent2"/>
                </a:buClr>
                <a:buFont typeface="+mj-ea"/>
                <a:buAutoNum type="circleNumDbPlain"/>
              </a:pPr>
              <a:r>
                <a:rPr lang="ja-JP" altLang="en-US" sz="1400" dirty="0">
                  <a:latin typeface="メイリオ" panose="020B0604030504040204" pitchFamily="50" charset="-128"/>
                  <a:ea typeface="メイリオ" panose="020B0604030504040204" pitchFamily="50" charset="-128"/>
                </a:rPr>
                <a:t>安全な場所に留まり指示を待つ</a:t>
              </a:r>
              <a:endParaRPr lang="en-US" altLang="ja-JP" sz="1400" dirty="0">
                <a:latin typeface="メイリオ" panose="020B0604030504040204" pitchFamily="50" charset="-128"/>
                <a:ea typeface="メイリオ" panose="020B0604030504040204" pitchFamily="50" charset="-128"/>
              </a:endParaRPr>
            </a:p>
          </p:txBody>
        </p:sp>
        <p:sp>
          <p:nvSpPr>
            <p:cNvPr id="133" name="角丸四角形 132">
              <a:extLst>
                <a:ext uri="{FF2B5EF4-FFF2-40B4-BE49-F238E27FC236}">
                  <a16:creationId xmlns:a16="http://schemas.microsoft.com/office/drawing/2014/main" id="{7BC87520-760A-84CD-38CF-49AB7EF3AAB3}"/>
                </a:ext>
              </a:extLst>
            </p:cNvPr>
            <p:cNvSpPr>
              <a:spLocks noGrp="1" noRot="1" noMove="1" noResize="1" noEditPoints="1" noAdjustHandles="1" noChangeArrowheads="1" noChangeShapeType="1"/>
            </p:cNvSpPr>
            <p:nvPr/>
          </p:nvSpPr>
          <p:spPr>
            <a:xfrm>
              <a:off x="7706822" y="4434776"/>
              <a:ext cx="7127313" cy="2016000"/>
            </a:xfrm>
            <a:prstGeom prst="roundRect">
              <a:avLst>
                <a:gd name="adj" fmla="val 4103"/>
              </a:avLst>
            </a:prstGeom>
            <a:solidFill>
              <a:schemeClr val="bg1"/>
            </a:solidFill>
            <a:ln>
              <a:solidFill>
                <a:srgbClr val="0D35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テキスト ボックス 133">
              <a:extLst>
                <a:ext uri="{FF2B5EF4-FFF2-40B4-BE49-F238E27FC236}">
                  <a16:creationId xmlns:a16="http://schemas.microsoft.com/office/drawing/2014/main" id="{ABC1F55A-7D43-FADB-E973-28108836FA67}"/>
                </a:ext>
              </a:extLst>
            </p:cNvPr>
            <p:cNvSpPr txBox="1">
              <a:spLocks noGrp="1" noRot="1" noMove="1" noResize="1" noEditPoints="1" noAdjustHandles="1" noChangeArrowheads="1" noChangeShapeType="1"/>
            </p:cNvSpPr>
            <p:nvPr/>
          </p:nvSpPr>
          <p:spPr>
            <a:xfrm>
              <a:off x="7715472" y="4123057"/>
              <a:ext cx="3233578" cy="269971"/>
            </a:xfrm>
            <a:prstGeom prst="rect">
              <a:avLst/>
            </a:prstGeom>
            <a:noFill/>
            <a:ln>
              <a:noFill/>
            </a:ln>
          </p:spPr>
          <p:txBody>
            <a:bodyPr wrap="none" tIns="54000" bIns="0" rtlCol="0">
              <a:spAutoFit/>
            </a:bodyPr>
            <a:lstStyle/>
            <a:p>
              <a:r>
                <a:rPr lang="ja-JP" altLang="en-US" sz="1400" b="1" dirty="0">
                  <a:solidFill>
                    <a:srgbClr val="0D357F"/>
                  </a:solidFill>
                  <a:latin typeface="メイリオ" panose="020B0604030504040204" pitchFamily="50" charset="-128"/>
                  <a:ea typeface="メイリオ" panose="020B0604030504040204" pitchFamily="50" charset="-128"/>
                </a:rPr>
                <a:t>対策本部の立ち上げ</a:t>
              </a:r>
              <a:r>
                <a:rPr lang="en-US" altLang="ja-JP" sz="1400" b="1" dirty="0">
                  <a:solidFill>
                    <a:srgbClr val="0D357F"/>
                  </a:solidFill>
                  <a:latin typeface="メイリオ" panose="020B0604030504040204" pitchFamily="50" charset="-128"/>
                  <a:ea typeface="メイリオ" panose="020B0604030504040204" pitchFamily="50" charset="-128"/>
                </a:rPr>
                <a:t>(</a:t>
              </a:r>
              <a:r>
                <a:rPr lang="ja-JP" altLang="en-US" sz="1400" b="1" dirty="0">
                  <a:solidFill>
                    <a:srgbClr val="0D357F"/>
                  </a:solidFill>
                  <a:latin typeface="メイリオ" panose="020B0604030504040204" pitchFamily="50" charset="-128"/>
                  <a:ea typeface="メイリオ" panose="020B0604030504040204" pitchFamily="50" charset="-128"/>
                </a:rPr>
                <a:t>初期・復旧対応</a:t>
              </a:r>
              <a:r>
                <a:rPr lang="en-US" altLang="ja-JP" sz="1400" b="1" dirty="0">
                  <a:solidFill>
                    <a:srgbClr val="0D357F"/>
                  </a:solidFill>
                  <a:latin typeface="メイリオ" panose="020B0604030504040204" pitchFamily="50" charset="-128"/>
                  <a:ea typeface="メイリオ" panose="020B0604030504040204" pitchFamily="50" charset="-128"/>
                </a:rPr>
                <a:t>)</a:t>
              </a:r>
              <a:endParaRPr lang="ja-JP" altLang="en-US" sz="1400" b="1" dirty="0">
                <a:solidFill>
                  <a:srgbClr val="0D357F"/>
                </a:solidFill>
                <a:latin typeface="メイリオ" panose="020B0604030504040204" pitchFamily="50" charset="-128"/>
                <a:ea typeface="メイリオ" panose="020B0604030504040204" pitchFamily="50" charset="-128"/>
              </a:endParaRPr>
            </a:p>
          </p:txBody>
        </p:sp>
        <p:cxnSp>
          <p:nvCxnSpPr>
            <p:cNvPr id="137" name="直線コネクタ 136">
              <a:extLst>
                <a:ext uri="{FF2B5EF4-FFF2-40B4-BE49-F238E27FC236}">
                  <a16:creationId xmlns:a16="http://schemas.microsoft.com/office/drawing/2014/main" id="{64181E22-1060-7C7B-7F8F-4803B0CEAB5C}"/>
                </a:ext>
              </a:extLst>
            </p:cNvPr>
            <p:cNvCxnSpPr>
              <a:cxnSpLocks noGrp="1" noRot="1" noMove="1" noResize="1" noEditPoints="1" noAdjustHandles="1" noChangeArrowheads="1" noChangeShapeType="1"/>
            </p:cNvCxnSpPr>
            <p:nvPr/>
          </p:nvCxnSpPr>
          <p:spPr>
            <a:xfrm flipV="1">
              <a:off x="6227404" y="4289986"/>
              <a:ext cx="1486016" cy="0"/>
            </a:xfrm>
            <a:prstGeom prst="line">
              <a:avLst/>
            </a:prstGeom>
            <a:ln w="28575" cap="rnd">
              <a:solidFill>
                <a:srgbClr val="0D357F"/>
              </a:solidFill>
              <a:prstDash val="sysDot"/>
              <a:round/>
            </a:ln>
          </p:spPr>
          <p:style>
            <a:lnRef idx="1">
              <a:schemeClr val="accent1"/>
            </a:lnRef>
            <a:fillRef idx="0">
              <a:schemeClr val="accent1"/>
            </a:fillRef>
            <a:effectRef idx="0">
              <a:schemeClr val="accent1"/>
            </a:effectRef>
            <a:fontRef idx="minor">
              <a:schemeClr val="tx1"/>
            </a:fontRef>
          </p:style>
        </p:cxnSp>
        <p:sp>
          <p:nvSpPr>
            <p:cNvPr id="138" name="L 字 137">
              <a:extLst>
                <a:ext uri="{FF2B5EF4-FFF2-40B4-BE49-F238E27FC236}">
                  <a16:creationId xmlns:a16="http://schemas.microsoft.com/office/drawing/2014/main" id="{665B157A-ACCD-AAF9-1D4B-58136FEB3D4A}"/>
                </a:ext>
              </a:extLst>
            </p:cNvPr>
            <p:cNvSpPr>
              <a:spLocks noGrp="1" noRot="1" noMove="1" noResize="1" noEditPoints="1" noAdjustHandles="1" noChangeArrowheads="1" noChangeShapeType="1"/>
            </p:cNvSpPr>
            <p:nvPr/>
          </p:nvSpPr>
          <p:spPr>
            <a:xfrm rot="13500000">
              <a:off x="7433059" y="5303363"/>
              <a:ext cx="180527" cy="180527"/>
            </a:xfrm>
            <a:prstGeom prst="corner">
              <a:avLst>
                <a:gd name="adj1" fmla="val 26377"/>
                <a:gd name="adj2" fmla="val 23598"/>
              </a:avLst>
            </a:prstGeom>
            <a:solidFill>
              <a:srgbClr val="0D35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テキスト ボックス 138">
              <a:extLst>
                <a:ext uri="{FF2B5EF4-FFF2-40B4-BE49-F238E27FC236}">
                  <a16:creationId xmlns:a16="http://schemas.microsoft.com/office/drawing/2014/main" id="{9B45D35A-196A-96EE-B41D-09E1F9606AAC}"/>
                </a:ext>
              </a:extLst>
            </p:cNvPr>
            <p:cNvSpPr txBox="1">
              <a:spLocks noGrp="1" noRot="1" noMove="1" noResize="1" noEditPoints="1" noAdjustHandles="1" noChangeArrowheads="1" noChangeShapeType="1"/>
            </p:cNvSpPr>
            <p:nvPr/>
          </p:nvSpPr>
          <p:spPr>
            <a:xfrm>
              <a:off x="7882431" y="4498404"/>
              <a:ext cx="901357" cy="350762"/>
            </a:xfrm>
            <a:prstGeom prst="rect">
              <a:avLst/>
            </a:prstGeom>
            <a:noFill/>
            <a:ln>
              <a:noFill/>
            </a:ln>
          </p:spPr>
          <p:txBody>
            <a:bodyPr wrap="none" lIns="90000" tIns="54000" bIns="0" rtlCol="0">
              <a:spAutoFit/>
            </a:bodyPr>
            <a:lstStyle/>
            <a:p>
              <a:pPr>
                <a:lnSpc>
                  <a:spcPct val="150000"/>
                </a:lnSpc>
              </a:pPr>
              <a:r>
                <a:rPr lang="ja-JP" altLang="en-US" sz="1400" b="1" dirty="0">
                  <a:latin typeface="メイリオ" panose="020B0604030504040204" pitchFamily="50" charset="-128"/>
                  <a:ea typeface="メイリオ" panose="020B0604030504040204" pitchFamily="50" charset="-128"/>
                </a:rPr>
                <a:t>本部長：</a:t>
              </a:r>
              <a:endParaRPr lang="en-US" altLang="ja-JP" sz="1400" b="1" dirty="0">
                <a:latin typeface="メイリオ" panose="020B0604030504040204" pitchFamily="50" charset="-128"/>
                <a:ea typeface="メイリオ" panose="020B0604030504040204" pitchFamily="50" charset="-128"/>
              </a:endParaRPr>
            </a:p>
          </p:txBody>
        </p:sp>
        <p:sp>
          <p:nvSpPr>
            <p:cNvPr id="150" name="テキスト ボックス 149">
              <a:extLst>
                <a:ext uri="{FF2B5EF4-FFF2-40B4-BE49-F238E27FC236}">
                  <a16:creationId xmlns:a16="http://schemas.microsoft.com/office/drawing/2014/main" id="{1D875E3F-DCF4-1278-E135-E9BD3689F450}"/>
                </a:ext>
              </a:extLst>
            </p:cNvPr>
            <p:cNvSpPr txBox="1">
              <a:spLocks noGrp="1" noRot="1" noMove="1" noResize="1" noEditPoints="1" noAdjustHandles="1" noChangeArrowheads="1" noChangeShapeType="1"/>
            </p:cNvSpPr>
            <p:nvPr/>
          </p:nvSpPr>
          <p:spPr>
            <a:xfrm>
              <a:off x="7911928" y="4947071"/>
              <a:ext cx="3115075" cy="350762"/>
            </a:xfrm>
            <a:prstGeom prst="rect">
              <a:avLst/>
            </a:prstGeom>
            <a:noFill/>
            <a:ln>
              <a:noFill/>
            </a:ln>
          </p:spPr>
          <p:txBody>
            <a:bodyPr wrap="square" lIns="90000" tIns="54000" bIns="0" rtlCol="0">
              <a:spAutoFit/>
            </a:bodyPr>
            <a:lstStyle/>
            <a:p>
              <a:pPr>
                <a:lnSpc>
                  <a:spcPct val="150000"/>
                </a:lnSpc>
              </a:pPr>
              <a:r>
                <a:rPr lang="ja-JP" altLang="en-US" sz="1400" b="1" dirty="0">
                  <a:latin typeface="メイリオ" panose="020B0604030504040204" pitchFamily="50" charset="-128"/>
                  <a:ea typeface="メイリオ" panose="020B0604030504040204" pitchFamily="50" charset="-128"/>
                </a:rPr>
                <a:t>初期対応チーム：</a:t>
              </a:r>
              <a:endParaRPr lang="en-US" altLang="ja-JP" sz="1400" b="1" dirty="0">
                <a:latin typeface="メイリオ" panose="020B0604030504040204" pitchFamily="50" charset="-128"/>
                <a:ea typeface="メイリオ" panose="020B0604030504040204" pitchFamily="50" charset="-128"/>
              </a:endParaRPr>
            </a:p>
          </p:txBody>
        </p:sp>
        <p:sp>
          <p:nvSpPr>
            <p:cNvPr id="152" name="正方形/長方形 151">
              <a:extLst>
                <a:ext uri="{FF2B5EF4-FFF2-40B4-BE49-F238E27FC236}">
                  <a16:creationId xmlns:a16="http://schemas.microsoft.com/office/drawing/2014/main" id="{BB4667E0-782C-CB75-AFE7-9E2AD3F57F38}"/>
                </a:ext>
              </a:extLst>
            </p:cNvPr>
            <p:cNvSpPr>
              <a:spLocks noGrp="1" noRot="1" noMove="1" noResize="1" noEditPoints="1" noAdjustHandles="1" noChangeArrowheads="1" noChangeShapeType="1"/>
            </p:cNvSpPr>
            <p:nvPr/>
          </p:nvSpPr>
          <p:spPr>
            <a:xfrm>
              <a:off x="7875578" y="4966084"/>
              <a:ext cx="3335089" cy="1377674"/>
            </a:xfrm>
            <a:prstGeom prst="rect">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4" name="テキスト ボックス 153">
              <a:extLst>
                <a:ext uri="{FF2B5EF4-FFF2-40B4-BE49-F238E27FC236}">
                  <a16:creationId xmlns:a16="http://schemas.microsoft.com/office/drawing/2014/main" id="{3392C1CA-45ED-49CD-EE87-FD174592164F}"/>
                </a:ext>
              </a:extLst>
            </p:cNvPr>
            <p:cNvSpPr txBox="1">
              <a:spLocks noGrp="1" noRot="1" noMove="1" noResize="1" noEditPoints="1" noAdjustHandles="1" noChangeArrowheads="1" noChangeShapeType="1"/>
            </p:cNvSpPr>
            <p:nvPr/>
          </p:nvSpPr>
          <p:spPr>
            <a:xfrm>
              <a:off x="7923532" y="5855911"/>
              <a:ext cx="3314845" cy="393082"/>
            </a:xfrm>
            <a:prstGeom prst="rect">
              <a:avLst/>
            </a:prstGeom>
            <a:noFill/>
            <a:ln>
              <a:noFill/>
            </a:ln>
          </p:spPr>
          <p:txBody>
            <a:bodyPr wrap="square" lIns="90000" tIns="54000" bIns="0" rtlCol="0">
              <a:spAutoFit/>
            </a:bodyPr>
            <a:lstStyle/>
            <a:p>
              <a:r>
                <a:rPr lang="ja-JP" altLang="en-US" sz="1100" dirty="0">
                  <a:latin typeface="メイリオ" panose="020B0604030504040204" pitchFamily="50" charset="-128"/>
                  <a:ea typeface="メイリオ" panose="020B0604030504040204" pitchFamily="50" charset="-128"/>
                </a:rPr>
                <a:t>安否情報集約、各設備の被害状況集約、従業員の対応計画、負傷者対応</a:t>
              </a:r>
            </a:p>
          </p:txBody>
        </p:sp>
        <p:sp>
          <p:nvSpPr>
            <p:cNvPr id="155" name="テキスト ボックス 154">
              <a:extLst>
                <a:ext uri="{FF2B5EF4-FFF2-40B4-BE49-F238E27FC236}">
                  <a16:creationId xmlns:a16="http://schemas.microsoft.com/office/drawing/2014/main" id="{9279D20A-7019-0CD4-D87C-5CA792EBB580}"/>
                </a:ext>
              </a:extLst>
            </p:cNvPr>
            <p:cNvSpPr txBox="1">
              <a:spLocks noGrp="1" noRot="1" noMove="1" noResize="1" noEditPoints="1" noAdjustHandles="1" noChangeArrowheads="1" noChangeShapeType="1"/>
            </p:cNvSpPr>
            <p:nvPr/>
          </p:nvSpPr>
          <p:spPr>
            <a:xfrm>
              <a:off x="11334000" y="4947071"/>
              <a:ext cx="3115075" cy="350762"/>
            </a:xfrm>
            <a:prstGeom prst="rect">
              <a:avLst/>
            </a:prstGeom>
            <a:noFill/>
            <a:ln>
              <a:noFill/>
            </a:ln>
          </p:spPr>
          <p:txBody>
            <a:bodyPr wrap="square" lIns="90000" tIns="54000" bIns="0" rtlCol="0">
              <a:spAutoFit/>
            </a:bodyPr>
            <a:lstStyle/>
            <a:p>
              <a:pPr>
                <a:lnSpc>
                  <a:spcPct val="150000"/>
                </a:lnSpc>
              </a:pPr>
              <a:r>
                <a:rPr lang="ja-JP" altLang="en-US" sz="1400" b="1" dirty="0">
                  <a:latin typeface="メイリオ" panose="020B0604030504040204" pitchFamily="50" charset="-128"/>
                  <a:ea typeface="メイリオ" panose="020B0604030504040204" pitchFamily="50" charset="-128"/>
                </a:rPr>
                <a:t>復旧対応チーム：</a:t>
              </a:r>
              <a:endParaRPr lang="en-US" altLang="ja-JP" sz="1400" b="1" dirty="0">
                <a:latin typeface="メイリオ" panose="020B0604030504040204" pitchFamily="50" charset="-128"/>
                <a:ea typeface="メイリオ" panose="020B0604030504040204" pitchFamily="50" charset="-128"/>
              </a:endParaRPr>
            </a:p>
          </p:txBody>
        </p:sp>
        <p:sp>
          <p:nvSpPr>
            <p:cNvPr id="157" name="テキスト ボックス 156">
              <a:extLst>
                <a:ext uri="{FF2B5EF4-FFF2-40B4-BE49-F238E27FC236}">
                  <a16:creationId xmlns:a16="http://schemas.microsoft.com/office/drawing/2014/main" id="{27944F56-AD6B-5417-649D-0539AB27EFF1}"/>
                </a:ext>
              </a:extLst>
            </p:cNvPr>
            <p:cNvSpPr txBox="1">
              <a:spLocks noGrp="1" noRot="1" noMove="1" noResize="1" noEditPoints="1" noAdjustHandles="1" noChangeArrowheads="1" noChangeShapeType="1"/>
            </p:cNvSpPr>
            <p:nvPr/>
          </p:nvSpPr>
          <p:spPr>
            <a:xfrm>
              <a:off x="11345604" y="5794356"/>
              <a:ext cx="3314845" cy="516192"/>
            </a:xfrm>
            <a:prstGeom prst="rect">
              <a:avLst/>
            </a:prstGeom>
            <a:noFill/>
            <a:ln>
              <a:noFill/>
            </a:ln>
          </p:spPr>
          <p:txBody>
            <a:bodyPr wrap="square" lIns="90000" tIns="54000" bIns="0" rtlCol="0">
              <a:spAutoFit/>
            </a:bodyPr>
            <a:lstStyle/>
            <a:p>
              <a:r>
                <a:rPr lang="ja-JP" altLang="en-US" sz="1000" dirty="0">
                  <a:latin typeface="メイリオ" panose="020B0604030504040204" pitchFamily="50" charset="-128"/>
                  <a:ea typeface="メイリオ" panose="020B0604030504040204" pitchFamily="50" charset="-128"/>
                </a:rPr>
                <a:t>重点事業の実施体制検討、システム状況対応、資金繰り管理、各種情報収集（災害情報、協力会社、他社の状況等）、情報発信</a:t>
              </a:r>
            </a:p>
          </p:txBody>
        </p:sp>
        <p:pic>
          <p:nvPicPr>
            <p:cNvPr id="159" name="図 158">
              <a:extLst>
                <a:ext uri="{FF2B5EF4-FFF2-40B4-BE49-F238E27FC236}">
                  <a16:creationId xmlns:a16="http://schemas.microsoft.com/office/drawing/2014/main" id="{9223B422-D63A-FB3F-372B-ADF35F58CF82}"/>
                </a:ext>
              </a:extLst>
            </p:cNvPr>
            <p:cNvPicPr>
              <a:picLocks noGrp="1" noRot="1" noChangeAspect="1" noMove="1" noResize="1" noEditPoints="1" noAdjustHandles="1" noChangeArrowheads="1" noChangeShapeType="1" noCrop="1"/>
            </p:cNvPicPr>
            <p:nvPr/>
          </p:nvPicPr>
          <p:blipFill>
            <a:blip r:embed="rId7"/>
            <a:srcRect b="1367"/>
            <a:stretch>
              <a:fillRect/>
            </a:stretch>
          </p:blipFill>
          <p:spPr>
            <a:xfrm>
              <a:off x="13672487" y="3848736"/>
              <a:ext cx="960084" cy="1111103"/>
            </a:xfrm>
            <a:prstGeom prst="rect">
              <a:avLst/>
            </a:prstGeom>
          </p:spPr>
        </p:pic>
        <p:grpSp>
          <p:nvGrpSpPr>
            <p:cNvPr id="191" name="グループ化 190">
              <a:extLst>
                <a:ext uri="{FF2B5EF4-FFF2-40B4-BE49-F238E27FC236}">
                  <a16:creationId xmlns:a16="http://schemas.microsoft.com/office/drawing/2014/main" id="{0306139B-D4B3-3B52-0641-FD2C8809A859}"/>
                </a:ext>
              </a:extLst>
            </p:cNvPr>
            <p:cNvGrpSpPr>
              <a:grpSpLocks noGrp="1" noUngrp="1" noRot="1" noMove="1" noResize="1"/>
            </p:cNvGrpSpPr>
            <p:nvPr/>
          </p:nvGrpSpPr>
          <p:grpSpPr>
            <a:xfrm>
              <a:off x="7706822" y="8741720"/>
              <a:ext cx="7127313" cy="1876341"/>
              <a:chOff x="7706822" y="8741720"/>
              <a:chExt cx="7127313" cy="1876341"/>
            </a:xfrm>
          </p:grpSpPr>
          <p:sp>
            <p:nvSpPr>
              <p:cNvPr id="161" name="角丸四角形 160">
                <a:extLst>
                  <a:ext uri="{FF2B5EF4-FFF2-40B4-BE49-F238E27FC236}">
                    <a16:creationId xmlns:a16="http://schemas.microsoft.com/office/drawing/2014/main" id="{D727DB75-1051-CC28-452A-19CAFDE0051B}"/>
                  </a:ext>
                </a:extLst>
              </p:cNvPr>
              <p:cNvSpPr>
                <a:spLocks noGrp="1" noRot="1" noMove="1" noResize="1" noEditPoints="1" noAdjustHandles="1" noChangeArrowheads="1" noChangeShapeType="1"/>
              </p:cNvSpPr>
              <p:nvPr/>
            </p:nvSpPr>
            <p:spPr>
              <a:xfrm>
                <a:off x="7706822" y="8741720"/>
                <a:ext cx="7127313" cy="1876341"/>
              </a:xfrm>
              <a:prstGeom prst="roundRect">
                <a:avLst>
                  <a:gd name="adj" fmla="val 4103"/>
                </a:avLst>
              </a:prstGeom>
              <a:solidFill>
                <a:schemeClr val="bg1"/>
              </a:solidFill>
              <a:ln>
                <a:solidFill>
                  <a:srgbClr val="0D35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テキスト ボックス 161">
                <a:extLst>
                  <a:ext uri="{FF2B5EF4-FFF2-40B4-BE49-F238E27FC236}">
                    <a16:creationId xmlns:a16="http://schemas.microsoft.com/office/drawing/2014/main" id="{AF441445-A69D-CFC8-2E1E-9EA802D2BFD6}"/>
                  </a:ext>
                </a:extLst>
              </p:cNvPr>
              <p:cNvSpPr txBox="1">
                <a:spLocks noGrp="1" noRot="1" noMove="1" noResize="1" noEditPoints="1" noAdjustHandles="1" noChangeArrowheads="1" noChangeShapeType="1"/>
              </p:cNvSpPr>
              <p:nvPr/>
            </p:nvSpPr>
            <p:spPr>
              <a:xfrm>
                <a:off x="7768480" y="8867681"/>
                <a:ext cx="5865708" cy="269971"/>
              </a:xfrm>
              <a:prstGeom prst="rect">
                <a:avLst/>
              </a:prstGeom>
              <a:noFill/>
              <a:ln>
                <a:noFill/>
              </a:ln>
            </p:spPr>
            <p:txBody>
              <a:bodyPr wrap="none" tIns="54000" bIns="0" rtlCol="0">
                <a:spAutoFit/>
              </a:bodyPr>
              <a:lstStyle/>
              <a:p>
                <a:r>
                  <a:rPr lang="ja-JP" altLang="en-US" sz="1400" b="1" dirty="0">
                    <a:solidFill>
                      <a:srgbClr val="0D357F"/>
                    </a:solidFill>
                    <a:latin typeface="メイリオ" panose="020B0604030504040204" pitchFamily="50" charset="-128"/>
                    <a:ea typeface="メイリオ" panose="020B0604030504040204" pitchFamily="50" charset="-128"/>
                  </a:rPr>
                  <a:t>  重点事業の継続にあたり、現時点で検討が必要な</a:t>
                </a:r>
                <a:r>
                  <a:rPr lang="en-US" altLang="ja-JP" sz="1400" b="1" dirty="0">
                    <a:solidFill>
                      <a:srgbClr val="0D357F"/>
                    </a:solidFill>
                    <a:latin typeface="メイリオ" panose="020B0604030504040204" pitchFamily="50" charset="-128"/>
                    <a:ea typeface="メイリオ" panose="020B0604030504040204" pitchFamily="50" charset="-128"/>
                  </a:rPr>
                  <a:t>(</a:t>
                </a:r>
                <a:r>
                  <a:rPr lang="ja-JP" altLang="en-US" sz="1400" b="1" dirty="0">
                    <a:solidFill>
                      <a:srgbClr val="0D357F"/>
                    </a:solidFill>
                    <a:latin typeface="メイリオ" panose="020B0604030504040204" pitchFamily="50" charset="-128"/>
                    <a:ea typeface="メイリオ" panose="020B0604030504040204" pitchFamily="50" charset="-128"/>
                  </a:rPr>
                  <a:t>不足している</a:t>
                </a:r>
                <a:r>
                  <a:rPr lang="en-US" altLang="ja-JP" sz="1400" b="1" dirty="0">
                    <a:solidFill>
                      <a:srgbClr val="0D357F"/>
                    </a:solidFill>
                    <a:latin typeface="メイリオ" panose="020B0604030504040204" pitchFamily="50" charset="-128"/>
                    <a:ea typeface="メイリオ" panose="020B0604030504040204" pitchFamily="50" charset="-128"/>
                  </a:rPr>
                  <a:t>)</a:t>
                </a:r>
                <a:r>
                  <a:rPr lang="ja-JP" altLang="en-US" sz="1400" b="1" dirty="0">
                    <a:solidFill>
                      <a:srgbClr val="0D357F"/>
                    </a:solidFill>
                    <a:latin typeface="メイリオ" panose="020B0604030504040204" pitchFamily="50" charset="-128"/>
                    <a:ea typeface="メイリオ" panose="020B0604030504040204" pitchFamily="50" charset="-128"/>
                  </a:rPr>
                  <a:t>事項</a:t>
                </a:r>
              </a:p>
            </p:txBody>
          </p:sp>
        </p:grpSp>
        <p:sp>
          <p:nvSpPr>
            <p:cNvPr id="168" name="L 字 167">
              <a:extLst>
                <a:ext uri="{FF2B5EF4-FFF2-40B4-BE49-F238E27FC236}">
                  <a16:creationId xmlns:a16="http://schemas.microsoft.com/office/drawing/2014/main" id="{C6AF52DD-F95F-F9A1-6E6C-F465075B7A06}"/>
                </a:ext>
              </a:extLst>
            </p:cNvPr>
            <p:cNvSpPr>
              <a:spLocks noGrp="1" noRot="1" noMove="1" noResize="1" noEditPoints="1" noAdjustHandles="1" noChangeArrowheads="1" noChangeShapeType="1"/>
            </p:cNvSpPr>
            <p:nvPr/>
          </p:nvSpPr>
          <p:spPr>
            <a:xfrm rot="18900000">
              <a:off x="11121179" y="8435453"/>
              <a:ext cx="180527" cy="180527"/>
            </a:xfrm>
            <a:prstGeom prst="corner">
              <a:avLst>
                <a:gd name="adj1" fmla="val 26377"/>
                <a:gd name="adj2" fmla="val 23598"/>
              </a:avLst>
            </a:prstGeom>
            <a:solidFill>
              <a:srgbClr val="0D35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2" name="グループ化 191">
              <a:extLst>
                <a:ext uri="{FF2B5EF4-FFF2-40B4-BE49-F238E27FC236}">
                  <a16:creationId xmlns:a16="http://schemas.microsoft.com/office/drawing/2014/main" id="{EE4C2F64-74D7-2B0E-68DF-A4FD858F3C62}"/>
                </a:ext>
              </a:extLst>
            </p:cNvPr>
            <p:cNvGrpSpPr>
              <a:grpSpLocks noGrp="1" noUngrp="1" noRot="1" noMove="1" noResize="1"/>
            </p:cNvGrpSpPr>
            <p:nvPr/>
          </p:nvGrpSpPr>
          <p:grpSpPr>
            <a:xfrm>
              <a:off x="258331" y="6600155"/>
              <a:ext cx="14538665" cy="1850293"/>
              <a:chOff x="258331" y="6552879"/>
              <a:chExt cx="14538665" cy="1850293"/>
            </a:xfrm>
          </p:grpSpPr>
          <p:sp>
            <p:nvSpPr>
              <p:cNvPr id="169" name="角丸四角形 168">
                <a:extLst>
                  <a:ext uri="{FF2B5EF4-FFF2-40B4-BE49-F238E27FC236}">
                    <a16:creationId xmlns:a16="http://schemas.microsoft.com/office/drawing/2014/main" id="{FAB06E08-B773-338D-A31A-4341D7666CF6}"/>
                  </a:ext>
                </a:extLst>
              </p:cNvPr>
              <p:cNvSpPr>
                <a:spLocks noGrp="1" noRot="1" noMove="1" noResize="1" noEditPoints="1" noAdjustHandles="1" noChangeArrowheads="1" noChangeShapeType="1"/>
              </p:cNvSpPr>
              <p:nvPr/>
            </p:nvSpPr>
            <p:spPr>
              <a:xfrm>
                <a:off x="358518" y="6552879"/>
                <a:ext cx="2556000" cy="458041"/>
              </a:xfrm>
              <a:prstGeom prst="roundRect">
                <a:avLst>
                  <a:gd name="adj" fmla="val 18798"/>
                </a:avLst>
              </a:prstGeom>
              <a:solidFill>
                <a:srgbClr val="0D35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テキスト ボックス 169">
                <a:extLst>
                  <a:ext uri="{FF2B5EF4-FFF2-40B4-BE49-F238E27FC236}">
                    <a16:creationId xmlns:a16="http://schemas.microsoft.com/office/drawing/2014/main" id="{E0DAFDEB-739A-EBBB-0DB8-3A8DA2D3AAA6}"/>
                  </a:ext>
                </a:extLst>
              </p:cNvPr>
              <p:cNvSpPr txBox="1">
                <a:spLocks noGrp="1" noRot="1" noMove="1" noResize="1" noEditPoints="1" noAdjustHandles="1" noChangeArrowheads="1" noChangeShapeType="1"/>
              </p:cNvSpPr>
              <p:nvPr/>
            </p:nvSpPr>
            <p:spPr>
              <a:xfrm>
                <a:off x="448178" y="6591086"/>
                <a:ext cx="2435282" cy="331526"/>
              </a:xfrm>
              <a:prstGeom prst="rect">
                <a:avLst/>
              </a:prstGeom>
              <a:noFill/>
              <a:ln>
                <a:noFill/>
              </a:ln>
            </p:spPr>
            <p:txBody>
              <a:bodyPr wrap="none" tIns="54000" bIns="0" rtlCol="0">
                <a:spAutoFit/>
              </a:bodyPr>
              <a:lstStyle/>
              <a:p>
                <a:r>
                  <a:rPr lang="ja-JP" altLang="en-US" sz="1800" b="1" spc="150" dirty="0">
                    <a:solidFill>
                      <a:schemeClr val="bg1"/>
                    </a:solidFill>
                    <a:latin typeface="Meiryo" panose="020B0604030504040204" pitchFamily="34" charset="-128"/>
                    <a:ea typeface="Meiryo" panose="020B0604030504040204" pitchFamily="34" charset="-128"/>
                  </a:rPr>
                  <a:t>重点事業を継続する</a:t>
                </a:r>
                <a:endParaRPr lang="en-US" altLang="ja-JP" sz="1800" b="1" spc="150" dirty="0">
                  <a:solidFill>
                    <a:schemeClr val="bg1"/>
                  </a:solidFill>
                  <a:latin typeface="Meiryo" panose="020B0604030504040204" pitchFamily="34" charset="-128"/>
                  <a:ea typeface="Meiryo" panose="020B0604030504040204" pitchFamily="34" charset="-128"/>
                </a:endParaRPr>
              </a:p>
            </p:txBody>
          </p:sp>
          <p:sp>
            <p:nvSpPr>
              <p:cNvPr id="171" name="角丸四角形 170">
                <a:extLst>
                  <a:ext uri="{FF2B5EF4-FFF2-40B4-BE49-F238E27FC236}">
                    <a16:creationId xmlns:a16="http://schemas.microsoft.com/office/drawing/2014/main" id="{030422AC-4830-08A7-8F73-77CDE865B6C8}"/>
                  </a:ext>
                </a:extLst>
              </p:cNvPr>
              <p:cNvSpPr>
                <a:spLocks noGrp="1" noRot="1" noMove="1" noResize="1" noEditPoints="1" noAdjustHandles="1" noChangeArrowheads="1" noChangeShapeType="1"/>
              </p:cNvSpPr>
              <p:nvPr/>
            </p:nvSpPr>
            <p:spPr>
              <a:xfrm>
                <a:off x="258331" y="6945436"/>
                <a:ext cx="14538665" cy="1457736"/>
              </a:xfrm>
              <a:prstGeom prst="roundRect">
                <a:avLst>
                  <a:gd name="adj" fmla="val 5691"/>
                </a:avLst>
              </a:prstGeom>
              <a:solidFill>
                <a:schemeClr val="bg1"/>
              </a:solidFill>
              <a:ln>
                <a:solidFill>
                  <a:srgbClr val="0D35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テキスト ボックス 174">
                <a:extLst>
                  <a:ext uri="{FF2B5EF4-FFF2-40B4-BE49-F238E27FC236}">
                    <a16:creationId xmlns:a16="http://schemas.microsoft.com/office/drawing/2014/main" id="{FB5B7C23-36EB-59C3-F051-20CB929D53E4}"/>
                  </a:ext>
                </a:extLst>
              </p:cNvPr>
              <p:cNvSpPr txBox="1">
                <a:spLocks noGrp="1" noRot="1" noMove="1" noResize="1" noEditPoints="1" noAdjustHandles="1" noChangeArrowheads="1" noChangeShapeType="1"/>
              </p:cNvSpPr>
              <p:nvPr/>
            </p:nvSpPr>
            <p:spPr>
              <a:xfrm>
                <a:off x="3022966" y="6633717"/>
                <a:ext cx="8443337" cy="269971"/>
              </a:xfrm>
              <a:prstGeom prst="rect">
                <a:avLst/>
              </a:prstGeom>
              <a:noFill/>
              <a:ln>
                <a:noFill/>
              </a:ln>
            </p:spPr>
            <p:txBody>
              <a:bodyPr wrap="none" tIns="54000" bIns="0" rtlCol="0">
                <a:spAutoFit/>
              </a:bodyPr>
              <a:lstStyle/>
              <a:p>
                <a:r>
                  <a:rPr lang="ja-JP" altLang="en-US" sz="1400" b="1" dirty="0">
                    <a:solidFill>
                      <a:srgbClr val="0D357F"/>
                    </a:solidFill>
                    <a:latin typeface="メイリオ" panose="020B0604030504040204" pitchFamily="50" charset="-128"/>
                    <a:ea typeface="メイリオ" panose="020B0604030504040204" pitchFamily="50" charset="-128"/>
                  </a:rPr>
                  <a:t>事業が中断すると売上・社会・顧客離れ等の観点から影響が大きい事業・サービス・製品の選定・対応</a:t>
                </a:r>
              </a:p>
            </p:txBody>
          </p:sp>
          <p:sp>
            <p:nvSpPr>
              <p:cNvPr id="178" name="テキスト ボックス 177">
                <a:extLst>
                  <a:ext uri="{FF2B5EF4-FFF2-40B4-BE49-F238E27FC236}">
                    <a16:creationId xmlns:a16="http://schemas.microsoft.com/office/drawing/2014/main" id="{5B235010-0D97-CB27-9B3D-8275CE93F786}"/>
                  </a:ext>
                </a:extLst>
              </p:cNvPr>
              <p:cNvSpPr txBox="1">
                <a:spLocks noGrp="1" noRot="1" noMove="1" noResize="1" noEditPoints="1" noAdjustHandles="1" noChangeArrowheads="1" noChangeShapeType="1"/>
              </p:cNvSpPr>
              <p:nvPr/>
            </p:nvSpPr>
            <p:spPr>
              <a:xfrm>
                <a:off x="444891" y="7075733"/>
                <a:ext cx="2356514" cy="562204"/>
              </a:xfrm>
              <a:prstGeom prst="rect">
                <a:avLst/>
              </a:prstGeom>
              <a:solidFill>
                <a:srgbClr val="EEF1FA"/>
              </a:solidFill>
              <a:ln>
                <a:noFill/>
              </a:ln>
            </p:spPr>
            <p:txBody>
              <a:bodyPr wrap="square" tIns="54000" bIns="0" rtlCol="0">
                <a:noAutofit/>
              </a:bodyPr>
              <a:lstStyle/>
              <a:p>
                <a:pPr algn="ctr"/>
                <a:r>
                  <a:rPr lang="ja-JP" altLang="en-US" sz="1200" b="1" dirty="0">
                    <a:solidFill>
                      <a:srgbClr val="0D357F"/>
                    </a:solidFill>
                    <a:latin typeface="メイリオ" panose="020B0604030504040204" pitchFamily="50" charset="-128"/>
                    <a:ea typeface="メイリオ" panose="020B0604030504040204" pitchFamily="50" charset="-128"/>
                  </a:rPr>
                  <a:t>事業・サービス・製品</a:t>
                </a:r>
                <a:endParaRPr lang="en-US" altLang="ja-JP" sz="1200" b="1" dirty="0">
                  <a:solidFill>
                    <a:srgbClr val="0D357F"/>
                  </a:solidFill>
                  <a:latin typeface="メイリオ" panose="020B0604030504040204" pitchFamily="50" charset="-128"/>
                  <a:ea typeface="メイリオ" panose="020B0604030504040204" pitchFamily="50" charset="-128"/>
                </a:endParaRPr>
              </a:p>
              <a:p>
                <a:pPr algn="ctr"/>
                <a:endParaRPr lang="en-US" altLang="ja-JP" sz="1200" b="1" dirty="0">
                  <a:solidFill>
                    <a:srgbClr val="0D357F"/>
                  </a:solidFill>
                  <a:latin typeface="メイリオ" panose="020B0604030504040204" pitchFamily="50" charset="-128"/>
                  <a:ea typeface="メイリオ" panose="020B0604030504040204" pitchFamily="50" charset="-128"/>
                </a:endParaRPr>
              </a:p>
            </p:txBody>
          </p:sp>
          <p:sp>
            <p:nvSpPr>
              <p:cNvPr id="179" name="テキスト ボックス 178">
                <a:extLst>
                  <a:ext uri="{FF2B5EF4-FFF2-40B4-BE49-F238E27FC236}">
                    <a16:creationId xmlns:a16="http://schemas.microsoft.com/office/drawing/2014/main" id="{06844317-D40F-6078-EFE8-B7E89F0570CE}"/>
                  </a:ext>
                </a:extLst>
              </p:cNvPr>
              <p:cNvSpPr txBox="1">
                <a:spLocks noGrp="1" noRot="1" noMove="1" noResize="1" noEditPoints="1" noAdjustHandles="1" noChangeArrowheads="1" noChangeShapeType="1"/>
              </p:cNvSpPr>
              <p:nvPr/>
            </p:nvSpPr>
            <p:spPr>
              <a:xfrm>
                <a:off x="2901994" y="7075733"/>
                <a:ext cx="1499057" cy="562204"/>
              </a:xfrm>
              <a:prstGeom prst="rect">
                <a:avLst/>
              </a:prstGeom>
              <a:solidFill>
                <a:srgbClr val="EEF1FA"/>
              </a:solidFill>
              <a:ln>
                <a:noFill/>
              </a:ln>
            </p:spPr>
            <p:txBody>
              <a:bodyPr wrap="square" tIns="54000" bIns="0" rtlCol="0">
                <a:noAutofit/>
              </a:bodyPr>
              <a:lstStyle/>
              <a:p>
                <a:pPr algn="ctr"/>
                <a:r>
                  <a:rPr lang="ja-JP" altLang="en-US" sz="1200" b="1" dirty="0">
                    <a:solidFill>
                      <a:srgbClr val="0D357F"/>
                    </a:solidFill>
                    <a:latin typeface="メイリオ" panose="020B0604030504040204" pitchFamily="50" charset="-128"/>
                    <a:ea typeface="メイリオ" panose="020B0604030504040204" pitchFamily="50" charset="-128"/>
                  </a:rPr>
                  <a:t>目標復旧時間</a:t>
                </a:r>
                <a:endParaRPr lang="en-US" altLang="ja-JP" sz="1200" b="1" dirty="0">
                  <a:solidFill>
                    <a:srgbClr val="0D357F"/>
                  </a:solidFill>
                  <a:latin typeface="メイリオ" panose="020B0604030504040204" pitchFamily="50" charset="-128"/>
                  <a:ea typeface="メイリオ" panose="020B0604030504040204" pitchFamily="50" charset="-128"/>
                </a:endParaRPr>
              </a:p>
              <a:p>
                <a:pPr algn="ctr"/>
                <a:endParaRPr lang="en-US" altLang="ja-JP" sz="1200" b="1" dirty="0">
                  <a:solidFill>
                    <a:srgbClr val="0D357F"/>
                  </a:solidFill>
                  <a:latin typeface="メイリオ" panose="020B0604030504040204" pitchFamily="50" charset="-128"/>
                  <a:ea typeface="メイリオ" panose="020B0604030504040204" pitchFamily="50" charset="-128"/>
                </a:endParaRPr>
              </a:p>
            </p:txBody>
          </p:sp>
          <p:sp>
            <p:nvSpPr>
              <p:cNvPr id="180" name="テキスト ボックス 179">
                <a:extLst>
                  <a:ext uri="{FF2B5EF4-FFF2-40B4-BE49-F238E27FC236}">
                    <a16:creationId xmlns:a16="http://schemas.microsoft.com/office/drawing/2014/main" id="{7C27A9CC-5384-A5D4-29F9-3E1A4A893A29}"/>
                  </a:ext>
                </a:extLst>
              </p:cNvPr>
              <p:cNvSpPr txBox="1">
                <a:spLocks noGrp="1" noRot="1" noMove="1" noResize="1" noEditPoints="1" noAdjustHandles="1" noChangeArrowheads="1" noChangeShapeType="1"/>
              </p:cNvSpPr>
              <p:nvPr/>
            </p:nvSpPr>
            <p:spPr>
              <a:xfrm>
                <a:off x="4463021" y="7075733"/>
                <a:ext cx="6758103" cy="562204"/>
              </a:xfrm>
              <a:prstGeom prst="rect">
                <a:avLst/>
              </a:prstGeom>
              <a:solidFill>
                <a:srgbClr val="EEF1FA"/>
              </a:solidFill>
              <a:ln>
                <a:noFill/>
              </a:ln>
            </p:spPr>
            <p:txBody>
              <a:bodyPr wrap="square" tIns="54000" bIns="0" rtlCol="0">
                <a:noAutofit/>
              </a:bodyPr>
              <a:lstStyle/>
              <a:p>
                <a:pPr algn="ctr"/>
                <a:r>
                  <a:rPr lang="ja-JP" altLang="en-US" sz="1200" b="1" dirty="0">
                    <a:solidFill>
                      <a:srgbClr val="0D357F"/>
                    </a:solidFill>
                    <a:latin typeface="メイリオ" panose="020B0604030504040204" pitchFamily="50" charset="-128"/>
                    <a:ea typeface="メイリオ" panose="020B0604030504040204" pitchFamily="50" charset="-128"/>
                  </a:rPr>
                  <a:t>（現地で復旧する場合に必要な人・モノ・資金・情報 等）</a:t>
                </a:r>
                <a:endParaRPr lang="en-US" altLang="ja-JP" sz="1200" b="1" dirty="0">
                  <a:solidFill>
                    <a:srgbClr val="0D357F"/>
                  </a:solidFill>
                  <a:latin typeface="メイリオ" panose="020B0604030504040204" pitchFamily="50" charset="-128"/>
                  <a:ea typeface="メイリオ" panose="020B0604030504040204" pitchFamily="50" charset="-128"/>
                </a:endParaRPr>
              </a:p>
              <a:p>
                <a:endParaRPr lang="en-US" altLang="ja-JP" sz="1200" b="1" dirty="0">
                  <a:solidFill>
                    <a:srgbClr val="0D357F"/>
                  </a:solidFill>
                  <a:latin typeface="メイリオ" panose="020B0604030504040204" pitchFamily="50" charset="-128"/>
                  <a:ea typeface="メイリオ" panose="020B0604030504040204" pitchFamily="50" charset="-128"/>
                </a:endParaRPr>
              </a:p>
            </p:txBody>
          </p:sp>
          <p:sp>
            <p:nvSpPr>
              <p:cNvPr id="181" name="テキスト ボックス 180">
                <a:extLst>
                  <a:ext uri="{FF2B5EF4-FFF2-40B4-BE49-F238E27FC236}">
                    <a16:creationId xmlns:a16="http://schemas.microsoft.com/office/drawing/2014/main" id="{F49DF19D-3E41-9564-630E-3C463606E44C}"/>
                  </a:ext>
                </a:extLst>
              </p:cNvPr>
              <p:cNvSpPr txBox="1">
                <a:spLocks noGrp="1" noRot="1" noMove="1" noResize="1" noEditPoints="1" noAdjustHandles="1" noChangeArrowheads="1" noChangeShapeType="1"/>
              </p:cNvSpPr>
              <p:nvPr/>
            </p:nvSpPr>
            <p:spPr>
              <a:xfrm>
                <a:off x="11358640" y="7075733"/>
                <a:ext cx="3270251" cy="562204"/>
              </a:xfrm>
              <a:prstGeom prst="rect">
                <a:avLst/>
              </a:prstGeom>
              <a:solidFill>
                <a:srgbClr val="EEF1FA"/>
              </a:solidFill>
              <a:ln>
                <a:noFill/>
              </a:ln>
            </p:spPr>
            <p:txBody>
              <a:bodyPr wrap="square" tIns="54000" bIns="0" rtlCol="0">
                <a:noAutofit/>
              </a:bodyPr>
              <a:lstStyle/>
              <a:p>
                <a:pPr algn="ctr"/>
                <a:r>
                  <a:rPr lang="ja-JP" altLang="en-US" sz="1200" b="1" dirty="0">
                    <a:solidFill>
                      <a:srgbClr val="0D357F"/>
                    </a:solidFill>
                    <a:latin typeface="メイリオ" panose="020B0604030504040204" pitchFamily="50" charset="-128"/>
                    <a:ea typeface="メイリオ" panose="020B0604030504040204" pitchFamily="50" charset="-128"/>
                  </a:rPr>
                  <a:t>（現地復旧以外の対応策）</a:t>
                </a:r>
                <a:endParaRPr lang="en-US" altLang="ja-JP" sz="1200" b="1" dirty="0">
                  <a:solidFill>
                    <a:srgbClr val="0D357F"/>
                  </a:solidFill>
                  <a:latin typeface="メイリオ" panose="020B0604030504040204" pitchFamily="50" charset="-128"/>
                  <a:ea typeface="メイリオ" panose="020B0604030504040204" pitchFamily="50" charset="-128"/>
                </a:endParaRPr>
              </a:p>
            </p:txBody>
          </p:sp>
          <p:sp>
            <p:nvSpPr>
              <p:cNvPr id="182" name="テキスト ボックス 181">
                <a:extLst>
                  <a:ext uri="{FF2B5EF4-FFF2-40B4-BE49-F238E27FC236}">
                    <a16:creationId xmlns:a16="http://schemas.microsoft.com/office/drawing/2014/main" id="{CC995DF1-D329-6446-CDB1-A4B453AC84B1}"/>
                  </a:ext>
                </a:extLst>
              </p:cNvPr>
              <p:cNvSpPr txBox="1">
                <a:spLocks noGrp="1" noRot="1" noMove="1" noResize="1" noEditPoints="1" noAdjustHandles="1" noChangeArrowheads="1" noChangeShapeType="1"/>
              </p:cNvSpPr>
              <p:nvPr/>
            </p:nvSpPr>
            <p:spPr>
              <a:xfrm>
                <a:off x="444891" y="7737529"/>
                <a:ext cx="2356514" cy="562204"/>
              </a:xfrm>
              <a:prstGeom prst="rect">
                <a:avLst/>
              </a:prstGeom>
              <a:solidFill>
                <a:schemeClr val="accent2">
                  <a:lumMod val="20000"/>
                  <a:lumOff val="80000"/>
                </a:schemeClr>
              </a:solidFill>
              <a:ln>
                <a:noFill/>
              </a:ln>
            </p:spPr>
            <p:txBody>
              <a:bodyPr wrap="square" tIns="54000" bIns="0" rtlCol="0">
                <a:noAutofit/>
              </a:bodyPr>
              <a:lstStyle/>
              <a:p>
                <a:pPr algn="ctr"/>
                <a:r>
                  <a:rPr lang="ja-JP" altLang="en-US" sz="1200" b="1" dirty="0">
                    <a:solidFill>
                      <a:schemeClr val="accent2"/>
                    </a:solidFill>
                    <a:latin typeface="メイリオ" panose="020B0604030504040204" pitchFamily="50" charset="-128"/>
                    <a:ea typeface="メイリオ" panose="020B0604030504040204" pitchFamily="50" charset="-128"/>
                  </a:rPr>
                  <a:t>事業・サービス・製品</a:t>
                </a:r>
                <a:endParaRPr lang="en-US" altLang="ja-JP" sz="1200" b="1" dirty="0">
                  <a:solidFill>
                    <a:schemeClr val="accent2"/>
                  </a:solidFill>
                  <a:latin typeface="メイリオ" panose="020B0604030504040204" pitchFamily="50" charset="-128"/>
                  <a:ea typeface="メイリオ" panose="020B0604030504040204" pitchFamily="50" charset="-128"/>
                </a:endParaRPr>
              </a:p>
              <a:p>
                <a:pPr algn="ctr"/>
                <a:endParaRPr lang="en-US" altLang="ja-JP" sz="1200" b="1" dirty="0">
                  <a:solidFill>
                    <a:schemeClr val="accent2"/>
                  </a:solidFill>
                  <a:latin typeface="メイリオ" panose="020B0604030504040204" pitchFamily="50" charset="-128"/>
                  <a:ea typeface="メイリオ" panose="020B0604030504040204" pitchFamily="50" charset="-128"/>
                </a:endParaRPr>
              </a:p>
            </p:txBody>
          </p:sp>
          <p:sp>
            <p:nvSpPr>
              <p:cNvPr id="183" name="テキスト ボックス 182">
                <a:extLst>
                  <a:ext uri="{FF2B5EF4-FFF2-40B4-BE49-F238E27FC236}">
                    <a16:creationId xmlns:a16="http://schemas.microsoft.com/office/drawing/2014/main" id="{C787AA22-1BB4-95D8-BE7E-D1C617EE212E}"/>
                  </a:ext>
                </a:extLst>
              </p:cNvPr>
              <p:cNvSpPr txBox="1">
                <a:spLocks noGrp="1" noRot="1" noMove="1" noResize="1" noEditPoints="1" noAdjustHandles="1" noChangeArrowheads="1" noChangeShapeType="1"/>
              </p:cNvSpPr>
              <p:nvPr/>
            </p:nvSpPr>
            <p:spPr>
              <a:xfrm>
                <a:off x="2901994" y="7737529"/>
                <a:ext cx="1499057" cy="562204"/>
              </a:xfrm>
              <a:prstGeom prst="rect">
                <a:avLst/>
              </a:prstGeom>
              <a:solidFill>
                <a:schemeClr val="accent2">
                  <a:lumMod val="20000"/>
                  <a:lumOff val="80000"/>
                </a:schemeClr>
              </a:solidFill>
              <a:ln>
                <a:noFill/>
              </a:ln>
            </p:spPr>
            <p:txBody>
              <a:bodyPr wrap="square" tIns="54000" bIns="0" rtlCol="0">
                <a:noAutofit/>
              </a:bodyPr>
              <a:lstStyle/>
              <a:p>
                <a:pPr algn="ctr"/>
                <a:r>
                  <a:rPr lang="ja-JP" altLang="en-US" sz="1200" b="1" dirty="0">
                    <a:solidFill>
                      <a:schemeClr val="accent2"/>
                    </a:solidFill>
                    <a:latin typeface="メイリオ" panose="020B0604030504040204" pitchFamily="50" charset="-128"/>
                    <a:ea typeface="メイリオ" panose="020B0604030504040204" pitchFamily="50" charset="-128"/>
                  </a:rPr>
                  <a:t>目標復旧時間</a:t>
                </a:r>
                <a:endParaRPr lang="en-US" altLang="ja-JP" sz="1200" b="1" dirty="0">
                  <a:solidFill>
                    <a:schemeClr val="accent2"/>
                  </a:solidFill>
                  <a:latin typeface="メイリオ" panose="020B0604030504040204" pitchFamily="50" charset="-128"/>
                  <a:ea typeface="メイリオ" panose="020B0604030504040204" pitchFamily="50" charset="-128"/>
                </a:endParaRPr>
              </a:p>
            </p:txBody>
          </p:sp>
          <p:sp>
            <p:nvSpPr>
              <p:cNvPr id="184" name="テキスト ボックス 183">
                <a:extLst>
                  <a:ext uri="{FF2B5EF4-FFF2-40B4-BE49-F238E27FC236}">
                    <a16:creationId xmlns:a16="http://schemas.microsoft.com/office/drawing/2014/main" id="{075801E8-E4FF-A297-10BE-AC296B8AB664}"/>
                  </a:ext>
                </a:extLst>
              </p:cNvPr>
              <p:cNvSpPr txBox="1">
                <a:spLocks noGrp="1" noRot="1" noMove="1" noResize="1" noEditPoints="1" noAdjustHandles="1" noChangeArrowheads="1" noChangeShapeType="1"/>
              </p:cNvSpPr>
              <p:nvPr/>
            </p:nvSpPr>
            <p:spPr>
              <a:xfrm>
                <a:off x="4463021" y="7737529"/>
                <a:ext cx="6758103" cy="562204"/>
              </a:xfrm>
              <a:prstGeom prst="rect">
                <a:avLst/>
              </a:prstGeom>
              <a:solidFill>
                <a:schemeClr val="accent2">
                  <a:lumMod val="20000"/>
                  <a:lumOff val="80000"/>
                </a:schemeClr>
              </a:solidFill>
              <a:ln>
                <a:noFill/>
              </a:ln>
            </p:spPr>
            <p:txBody>
              <a:bodyPr wrap="square" tIns="54000" bIns="0" rtlCol="0">
                <a:noAutofit/>
              </a:bodyPr>
              <a:lstStyle/>
              <a:p>
                <a:pPr algn="ctr"/>
                <a:r>
                  <a:rPr lang="ja-JP" altLang="en-US" sz="1200" b="1" dirty="0">
                    <a:solidFill>
                      <a:schemeClr val="accent2"/>
                    </a:solidFill>
                    <a:latin typeface="メイリオ" panose="020B0604030504040204" pitchFamily="50" charset="-128"/>
                    <a:ea typeface="メイリオ" panose="020B0604030504040204" pitchFamily="50" charset="-128"/>
                  </a:rPr>
                  <a:t>（現地で復旧する場合に必要な人・モノ・資金・情報 等）</a:t>
                </a:r>
                <a:endParaRPr lang="en-US" altLang="ja-JP" sz="1200" b="1" dirty="0">
                  <a:solidFill>
                    <a:schemeClr val="accent2"/>
                  </a:solidFill>
                  <a:latin typeface="メイリオ" panose="020B0604030504040204" pitchFamily="50" charset="-128"/>
                  <a:ea typeface="メイリオ" panose="020B0604030504040204" pitchFamily="50" charset="-128"/>
                </a:endParaRPr>
              </a:p>
              <a:p>
                <a:endParaRPr lang="en-US" altLang="ja-JP" sz="1200" b="1" dirty="0">
                  <a:solidFill>
                    <a:schemeClr val="accent2"/>
                  </a:solidFill>
                  <a:latin typeface="メイリオ" panose="020B0604030504040204" pitchFamily="50" charset="-128"/>
                  <a:ea typeface="メイリオ" panose="020B0604030504040204" pitchFamily="50" charset="-128"/>
                </a:endParaRPr>
              </a:p>
            </p:txBody>
          </p:sp>
          <p:sp>
            <p:nvSpPr>
              <p:cNvPr id="185" name="テキスト ボックス 184">
                <a:extLst>
                  <a:ext uri="{FF2B5EF4-FFF2-40B4-BE49-F238E27FC236}">
                    <a16:creationId xmlns:a16="http://schemas.microsoft.com/office/drawing/2014/main" id="{5B16A934-515E-3B41-9AFC-32A5B71853E1}"/>
                  </a:ext>
                </a:extLst>
              </p:cNvPr>
              <p:cNvSpPr txBox="1">
                <a:spLocks noGrp="1" noRot="1" noMove="1" noResize="1" noEditPoints="1" noAdjustHandles="1" noChangeArrowheads="1" noChangeShapeType="1"/>
              </p:cNvSpPr>
              <p:nvPr/>
            </p:nvSpPr>
            <p:spPr>
              <a:xfrm>
                <a:off x="11358640" y="7737529"/>
                <a:ext cx="3270251" cy="562204"/>
              </a:xfrm>
              <a:prstGeom prst="rect">
                <a:avLst/>
              </a:prstGeom>
              <a:solidFill>
                <a:schemeClr val="accent2">
                  <a:lumMod val="20000"/>
                  <a:lumOff val="80000"/>
                </a:schemeClr>
              </a:solidFill>
              <a:ln>
                <a:noFill/>
              </a:ln>
            </p:spPr>
            <p:txBody>
              <a:bodyPr wrap="square" tIns="54000" bIns="0" rtlCol="0">
                <a:noAutofit/>
              </a:bodyPr>
              <a:lstStyle/>
              <a:p>
                <a:pPr algn="ctr"/>
                <a:r>
                  <a:rPr lang="ja-JP" altLang="en-US" sz="1200" b="1" dirty="0">
                    <a:solidFill>
                      <a:schemeClr val="accent2"/>
                    </a:solidFill>
                    <a:latin typeface="メイリオ" panose="020B0604030504040204" pitchFamily="50" charset="-128"/>
                    <a:ea typeface="メイリオ" panose="020B0604030504040204" pitchFamily="50" charset="-128"/>
                  </a:rPr>
                  <a:t>（現地復旧以外の対応策）</a:t>
                </a:r>
                <a:endParaRPr lang="en-US" altLang="ja-JP" sz="1200" b="1" dirty="0">
                  <a:solidFill>
                    <a:schemeClr val="accent2"/>
                  </a:solidFill>
                  <a:latin typeface="メイリオ" panose="020B0604030504040204" pitchFamily="50" charset="-128"/>
                  <a:ea typeface="メイリオ" panose="020B0604030504040204" pitchFamily="50" charset="-128"/>
                </a:endParaRPr>
              </a:p>
            </p:txBody>
          </p:sp>
        </p:grpSp>
        <p:sp>
          <p:nvSpPr>
            <p:cNvPr id="156" name="正方形/長方形 155">
              <a:extLst>
                <a:ext uri="{FF2B5EF4-FFF2-40B4-BE49-F238E27FC236}">
                  <a16:creationId xmlns:a16="http://schemas.microsoft.com/office/drawing/2014/main" id="{F7A98395-ACFE-C52E-6F1F-B022E2BD8F52}"/>
                </a:ext>
              </a:extLst>
            </p:cNvPr>
            <p:cNvSpPr>
              <a:spLocks noGrp="1" noRot="1" noMove="1" noResize="1" noEditPoints="1" noAdjustHandles="1" noChangeArrowheads="1" noChangeShapeType="1"/>
            </p:cNvSpPr>
            <p:nvPr/>
          </p:nvSpPr>
          <p:spPr>
            <a:xfrm>
              <a:off x="11297650" y="4966084"/>
              <a:ext cx="3335089" cy="1377674"/>
            </a:xfrm>
            <a:prstGeom prst="rect">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93" name="直線コネクタ 192">
              <a:extLst>
                <a:ext uri="{FF2B5EF4-FFF2-40B4-BE49-F238E27FC236}">
                  <a16:creationId xmlns:a16="http://schemas.microsoft.com/office/drawing/2014/main" id="{4269E2F4-886F-8346-8248-BED13716DE8E}"/>
                </a:ext>
              </a:extLst>
            </p:cNvPr>
            <p:cNvCxnSpPr>
              <a:cxnSpLocks noGrp="1" noRot="1" noMove="1" noResize="1" noEditPoints="1" noAdjustHandles="1" noChangeArrowheads="1" noChangeShapeType="1"/>
            </p:cNvCxnSpPr>
            <p:nvPr/>
          </p:nvCxnSpPr>
          <p:spPr>
            <a:xfrm>
              <a:off x="7835208" y="9224296"/>
              <a:ext cx="6840000" cy="0"/>
            </a:xfrm>
            <a:prstGeom prst="line">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cxnSp>
        <p:cxnSp>
          <p:nvCxnSpPr>
            <p:cNvPr id="194" name="直線コネクタ 193">
              <a:extLst>
                <a:ext uri="{FF2B5EF4-FFF2-40B4-BE49-F238E27FC236}">
                  <a16:creationId xmlns:a16="http://schemas.microsoft.com/office/drawing/2014/main" id="{D104EF96-72EB-7FF1-AC26-A0FDD005782F}"/>
                </a:ext>
              </a:extLst>
            </p:cNvPr>
            <p:cNvCxnSpPr>
              <a:cxnSpLocks noGrp="1" noRot="1" noMove="1" noResize="1" noEditPoints="1" noAdjustHandles="1" noChangeArrowheads="1" noChangeShapeType="1"/>
            </p:cNvCxnSpPr>
            <p:nvPr/>
          </p:nvCxnSpPr>
          <p:spPr>
            <a:xfrm>
              <a:off x="7835208" y="9483926"/>
              <a:ext cx="6840000" cy="0"/>
            </a:xfrm>
            <a:prstGeom prst="line">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cxnSp>
        <p:cxnSp>
          <p:nvCxnSpPr>
            <p:cNvPr id="195" name="直線コネクタ 194">
              <a:extLst>
                <a:ext uri="{FF2B5EF4-FFF2-40B4-BE49-F238E27FC236}">
                  <a16:creationId xmlns:a16="http://schemas.microsoft.com/office/drawing/2014/main" id="{699641CD-57B1-6B28-3943-914B61D7C492}"/>
                </a:ext>
              </a:extLst>
            </p:cNvPr>
            <p:cNvCxnSpPr>
              <a:cxnSpLocks noGrp="1" noRot="1" noMove="1" noResize="1" noEditPoints="1" noAdjustHandles="1" noChangeArrowheads="1" noChangeShapeType="1"/>
            </p:cNvCxnSpPr>
            <p:nvPr/>
          </p:nvCxnSpPr>
          <p:spPr>
            <a:xfrm>
              <a:off x="7835208" y="9743556"/>
              <a:ext cx="6840000" cy="0"/>
            </a:xfrm>
            <a:prstGeom prst="line">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cxnSp>
        <p:cxnSp>
          <p:nvCxnSpPr>
            <p:cNvPr id="196" name="直線コネクタ 195">
              <a:extLst>
                <a:ext uri="{FF2B5EF4-FFF2-40B4-BE49-F238E27FC236}">
                  <a16:creationId xmlns:a16="http://schemas.microsoft.com/office/drawing/2014/main" id="{C688369C-45D8-0674-4170-12E88968D544}"/>
                </a:ext>
              </a:extLst>
            </p:cNvPr>
            <p:cNvCxnSpPr>
              <a:cxnSpLocks noGrp="1" noRot="1" noMove="1" noResize="1" noEditPoints="1" noAdjustHandles="1" noChangeArrowheads="1" noChangeShapeType="1"/>
            </p:cNvCxnSpPr>
            <p:nvPr/>
          </p:nvCxnSpPr>
          <p:spPr>
            <a:xfrm>
              <a:off x="7835208" y="10003186"/>
              <a:ext cx="6840000" cy="0"/>
            </a:xfrm>
            <a:prstGeom prst="line">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cxnSp>
        <p:cxnSp>
          <p:nvCxnSpPr>
            <p:cNvPr id="198" name="直線コネクタ 197">
              <a:extLst>
                <a:ext uri="{FF2B5EF4-FFF2-40B4-BE49-F238E27FC236}">
                  <a16:creationId xmlns:a16="http://schemas.microsoft.com/office/drawing/2014/main" id="{B9E1C927-5C08-B49C-7BB5-E25722D673AD}"/>
                </a:ext>
              </a:extLst>
            </p:cNvPr>
            <p:cNvCxnSpPr>
              <a:cxnSpLocks noGrp="1" noRot="1" noMove="1" noResize="1" noEditPoints="1" noAdjustHandles="1" noChangeArrowheads="1" noChangeShapeType="1"/>
            </p:cNvCxnSpPr>
            <p:nvPr/>
          </p:nvCxnSpPr>
          <p:spPr>
            <a:xfrm>
              <a:off x="7835208" y="10262816"/>
              <a:ext cx="6840000" cy="0"/>
            </a:xfrm>
            <a:prstGeom prst="line">
              <a:avLst/>
            </a:prstGeom>
            <a:ln>
              <a:solidFill>
                <a:srgbClr val="0D357F"/>
              </a:solidFill>
              <a:prstDash val="dash"/>
            </a:ln>
          </p:spPr>
          <p:style>
            <a:lnRef idx="1">
              <a:schemeClr val="accent1"/>
            </a:lnRef>
            <a:fillRef idx="0">
              <a:schemeClr val="accent1"/>
            </a:fillRef>
            <a:effectRef idx="0">
              <a:schemeClr val="accent1"/>
            </a:effectRef>
            <a:fontRef idx="minor">
              <a:schemeClr val="tx1"/>
            </a:fontRef>
          </p:style>
        </p:cxnSp>
      </p:grpSp>
      <p:sp>
        <p:nvSpPr>
          <p:cNvPr id="2" name="テキスト ボックス 1">
            <a:extLst>
              <a:ext uri="{FF2B5EF4-FFF2-40B4-BE49-F238E27FC236}">
                <a16:creationId xmlns:a16="http://schemas.microsoft.com/office/drawing/2014/main" id="{B743DC74-D2C0-50DF-3FAA-51B16D7F3127}"/>
              </a:ext>
            </a:extLst>
          </p:cNvPr>
          <p:cNvSpPr txBox="1"/>
          <p:nvPr/>
        </p:nvSpPr>
        <p:spPr>
          <a:xfrm>
            <a:off x="1395716" y="1070312"/>
            <a:ext cx="5921418" cy="348540"/>
          </a:xfrm>
          <a:prstGeom prst="rect">
            <a:avLst/>
          </a:prstGeom>
          <a:noFill/>
          <a:ln>
            <a:noFill/>
          </a:ln>
        </p:spPr>
        <p:txBody>
          <a:bodyPr wrap="square" lIns="0" tIns="0" rIns="0" bIns="0" rtlCol="0" anchor="ctr">
            <a:normAutofit fontScale="92500" lnSpcReduction="10000"/>
          </a:bodyPr>
          <a:lstStyle/>
          <a:p>
            <a:pPr>
              <a:lnSpc>
                <a:spcPct val="150000"/>
              </a:lnSpc>
            </a:pPr>
            <a:endParaRPr lang="ja-JP" altLang="en-US" sz="18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48D59935-CF1A-6E6D-FEEA-DD47BE71101C}"/>
              </a:ext>
            </a:extLst>
          </p:cNvPr>
          <p:cNvSpPr txBox="1"/>
          <p:nvPr/>
        </p:nvSpPr>
        <p:spPr>
          <a:xfrm>
            <a:off x="1395716" y="1450358"/>
            <a:ext cx="5921418" cy="348540"/>
          </a:xfrm>
          <a:prstGeom prst="rect">
            <a:avLst/>
          </a:prstGeom>
          <a:noFill/>
          <a:ln>
            <a:noFill/>
          </a:ln>
        </p:spPr>
        <p:txBody>
          <a:bodyPr wrap="square" lIns="0" tIns="0" rIns="0" bIns="0" rtlCol="0" anchor="ctr">
            <a:normAutofit fontScale="92500" lnSpcReduction="10000"/>
          </a:bodyPr>
          <a:lstStyle/>
          <a:p>
            <a:pPr>
              <a:lnSpc>
                <a:spcPct val="150000"/>
              </a:lnSpc>
            </a:pPr>
            <a:endParaRPr lang="ja-JP" altLang="en-US" sz="18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A9CCC733-D45B-742E-EFF0-0D60F1C543DA}"/>
              </a:ext>
            </a:extLst>
          </p:cNvPr>
          <p:cNvSpPr txBox="1"/>
          <p:nvPr/>
        </p:nvSpPr>
        <p:spPr>
          <a:xfrm>
            <a:off x="8490765" y="1526545"/>
            <a:ext cx="2775025" cy="279193"/>
          </a:xfrm>
          <a:prstGeom prst="rect">
            <a:avLst/>
          </a:prstGeom>
          <a:noFill/>
          <a:ln>
            <a:noFill/>
          </a:ln>
        </p:spPr>
        <p:txBody>
          <a:bodyPr wrap="square" lIns="0" tIns="0" rIns="0" bIns="0" rtlCol="0" anchor="ctr">
            <a:normAutofit lnSpcReduction="10000"/>
          </a:bodyPr>
          <a:lstStyle/>
          <a:p>
            <a:pPr>
              <a:lnSpc>
                <a:spcPct val="150000"/>
              </a:lnSpc>
            </a:pPr>
            <a:endParaRPr lang="ja-JP" altLang="en-US" sz="1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0F3B35D-2CD4-1F72-3075-6476B4C33C0B}"/>
              </a:ext>
            </a:extLst>
          </p:cNvPr>
          <p:cNvSpPr txBox="1"/>
          <p:nvPr/>
        </p:nvSpPr>
        <p:spPr>
          <a:xfrm>
            <a:off x="9032869" y="1841432"/>
            <a:ext cx="2325771" cy="306874"/>
          </a:xfrm>
          <a:prstGeom prst="rect">
            <a:avLst/>
          </a:prstGeom>
          <a:noFill/>
          <a:ln>
            <a:noFill/>
          </a:ln>
        </p:spPr>
        <p:txBody>
          <a:bodyPr wrap="square" lIns="0" tIns="0" rIns="0" bIns="0" rtlCol="0" anchor="ctr">
            <a:normAutofit/>
          </a:bodyPr>
          <a:lstStyle/>
          <a:p>
            <a:pPr>
              <a:lnSpc>
                <a:spcPct val="150000"/>
              </a:lnSpc>
            </a:pPr>
            <a:endParaRPr lang="ja-JP" altLang="en-US" sz="14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BBD8BB25-C7D9-6D00-0189-B16E776606CB}"/>
              </a:ext>
            </a:extLst>
          </p:cNvPr>
          <p:cNvSpPr txBox="1"/>
          <p:nvPr/>
        </p:nvSpPr>
        <p:spPr>
          <a:xfrm>
            <a:off x="9600015" y="2167048"/>
            <a:ext cx="1745590" cy="306874"/>
          </a:xfrm>
          <a:prstGeom prst="rect">
            <a:avLst/>
          </a:prstGeom>
          <a:noFill/>
          <a:ln>
            <a:noFill/>
          </a:ln>
        </p:spPr>
        <p:txBody>
          <a:bodyPr wrap="square" lIns="0" tIns="0" rIns="0" bIns="0" rtlCol="0" anchor="ctr">
            <a:normAutofit/>
          </a:bodyPr>
          <a:lstStyle/>
          <a:p>
            <a:pPr>
              <a:lnSpc>
                <a:spcPct val="150000"/>
              </a:lnSpc>
            </a:pPr>
            <a:endParaRPr lang="ja-JP" altLang="en-US" sz="14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6E12FD09-6869-6142-CD8A-6318D526EED7}"/>
              </a:ext>
            </a:extLst>
          </p:cNvPr>
          <p:cNvSpPr txBox="1"/>
          <p:nvPr/>
        </p:nvSpPr>
        <p:spPr>
          <a:xfrm>
            <a:off x="11568645" y="1479598"/>
            <a:ext cx="3060245" cy="980679"/>
          </a:xfrm>
          <a:prstGeom prst="rect">
            <a:avLst/>
          </a:prstGeom>
          <a:noFill/>
          <a:ln>
            <a:noFill/>
          </a:ln>
        </p:spPr>
        <p:txBody>
          <a:bodyPr wrap="square" lIns="0" tIns="0" rIns="0" bIns="0" rtlCol="0" anchor="t">
            <a:noAutofit/>
          </a:bodyPr>
          <a:lstStyle/>
          <a:p>
            <a:pPr indent="1701800">
              <a:lnSpc>
                <a:spcPct val="150000"/>
              </a:lnSpc>
            </a:pPr>
            <a:endParaRPr lang="en-US" altLang="ja-JP" sz="140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40F82639-5513-46CB-6AC9-DC1DB213158F}"/>
              </a:ext>
            </a:extLst>
          </p:cNvPr>
          <p:cNvSpPr txBox="1"/>
          <p:nvPr/>
        </p:nvSpPr>
        <p:spPr>
          <a:xfrm>
            <a:off x="1509753" y="3504042"/>
            <a:ext cx="4052847" cy="270822"/>
          </a:xfrm>
          <a:prstGeom prst="rect">
            <a:avLst/>
          </a:prstGeom>
          <a:noFill/>
          <a:ln>
            <a:noFill/>
          </a:ln>
        </p:spPr>
        <p:txBody>
          <a:bodyPr wrap="square" lIns="0" tIns="0" rIns="0" bIns="0" rtlCol="0" anchor="ctr">
            <a:normAutofit fontScale="92500" lnSpcReduction="10000"/>
          </a:bodyPr>
          <a:lstStyle/>
          <a:p>
            <a:pPr>
              <a:lnSpc>
                <a:spcPct val="150000"/>
              </a:lnSpc>
            </a:pPr>
            <a:endParaRPr lang="ja-JP" altLang="en-US" sz="14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ABF2409E-7AFE-8240-81FF-C99FE398D2AF}"/>
              </a:ext>
            </a:extLst>
          </p:cNvPr>
          <p:cNvSpPr txBox="1"/>
          <p:nvPr/>
        </p:nvSpPr>
        <p:spPr>
          <a:xfrm>
            <a:off x="8670892" y="4563058"/>
            <a:ext cx="4052847" cy="270822"/>
          </a:xfrm>
          <a:prstGeom prst="rect">
            <a:avLst/>
          </a:prstGeom>
          <a:noFill/>
          <a:ln>
            <a:noFill/>
          </a:ln>
        </p:spPr>
        <p:txBody>
          <a:bodyPr wrap="square" lIns="0" tIns="0" rIns="0" bIns="0" rtlCol="0" anchor="ctr">
            <a:normAutofit fontScale="92500" lnSpcReduction="10000"/>
          </a:bodyPr>
          <a:lstStyle/>
          <a:p>
            <a:pPr>
              <a:lnSpc>
                <a:spcPct val="150000"/>
              </a:lnSpc>
            </a:pPr>
            <a:endParaRPr lang="ja-JP" altLang="en-US" sz="14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3FC93B32-2356-A780-1EB4-DB6AF68B9638}"/>
              </a:ext>
            </a:extLst>
          </p:cNvPr>
          <p:cNvSpPr txBox="1"/>
          <p:nvPr/>
        </p:nvSpPr>
        <p:spPr>
          <a:xfrm>
            <a:off x="7972153" y="5315728"/>
            <a:ext cx="3111637" cy="562151"/>
          </a:xfrm>
          <a:prstGeom prst="rect">
            <a:avLst/>
          </a:prstGeom>
          <a:noFill/>
          <a:ln>
            <a:noFill/>
          </a:ln>
        </p:spPr>
        <p:txBody>
          <a:bodyPr wrap="square" lIns="0" tIns="0" rIns="0" bIns="0" rtlCol="0" anchor="ctr">
            <a:normAutofit/>
          </a:bodyPr>
          <a:lstStyle/>
          <a:p>
            <a:pPr>
              <a:lnSpc>
                <a:spcPct val="150000"/>
              </a:lnSpc>
            </a:pPr>
            <a:endParaRPr lang="ja-JP" altLang="en-US" sz="1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7A1E8B0B-BA8C-FFBA-D161-D6BE975A485F}"/>
              </a:ext>
            </a:extLst>
          </p:cNvPr>
          <p:cNvSpPr txBox="1"/>
          <p:nvPr/>
        </p:nvSpPr>
        <p:spPr>
          <a:xfrm>
            <a:off x="11379423" y="5315728"/>
            <a:ext cx="3111637" cy="562151"/>
          </a:xfrm>
          <a:prstGeom prst="rect">
            <a:avLst/>
          </a:prstGeom>
          <a:noFill/>
          <a:ln>
            <a:noFill/>
          </a:ln>
        </p:spPr>
        <p:txBody>
          <a:bodyPr wrap="square" lIns="0" tIns="0" rIns="0" bIns="0" rtlCol="0" anchor="ctr">
            <a:normAutofit/>
          </a:bodyPr>
          <a:lstStyle/>
          <a:p>
            <a:pPr>
              <a:lnSpc>
                <a:spcPct val="150000"/>
              </a:lnSpc>
            </a:pPr>
            <a:endParaRPr lang="ja-JP" altLang="en-US" sz="14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6090E6D2-0B7F-721C-60BB-96E9329E3B04}"/>
              </a:ext>
            </a:extLst>
          </p:cNvPr>
          <p:cNvSpPr txBox="1"/>
          <p:nvPr/>
        </p:nvSpPr>
        <p:spPr>
          <a:xfrm>
            <a:off x="440700" y="7338680"/>
            <a:ext cx="2360706" cy="346534"/>
          </a:xfrm>
          <a:prstGeom prst="rect">
            <a:avLst/>
          </a:prstGeom>
          <a:noFill/>
          <a:ln>
            <a:noFill/>
          </a:ln>
        </p:spPr>
        <p:txBody>
          <a:bodyPr wrap="square" lIns="0" tIns="0" rIns="0" bIns="0" rtlCol="0" anchor="ctr">
            <a:normAutofit/>
          </a:bodyPr>
          <a:lstStyle/>
          <a:p>
            <a:pPr>
              <a:lnSpc>
                <a:spcPct val="150000"/>
              </a:lnSpc>
            </a:pPr>
            <a:endParaRPr lang="ja-JP" altLang="en-US" sz="14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6C7778C9-C020-DA0E-E732-7AE6B93091FD}"/>
              </a:ext>
            </a:extLst>
          </p:cNvPr>
          <p:cNvSpPr txBox="1"/>
          <p:nvPr/>
        </p:nvSpPr>
        <p:spPr>
          <a:xfrm>
            <a:off x="2914518" y="7338680"/>
            <a:ext cx="1486533" cy="346533"/>
          </a:xfrm>
          <a:prstGeom prst="rect">
            <a:avLst/>
          </a:prstGeom>
          <a:noFill/>
          <a:ln>
            <a:noFill/>
          </a:ln>
        </p:spPr>
        <p:txBody>
          <a:bodyPr wrap="square" lIns="0" tIns="0" rIns="0" bIns="0" rtlCol="0" anchor="ctr">
            <a:normAutofit/>
          </a:bodyPr>
          <a:lstStyle/>
          <a:p>
            <a:pPr>
              <a:lnSpc>
                <a:spcPct val="150000"/>
              </a:lnSpc>
            </a:pPr>
            <a:endParaRPr lang="ja-JP" altLang="en-US" sz="14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36AE9864-470D-C346-ADEB-3253526B5153}"/>
              </a:ext>
            </a:extLst>
          </p:cNvPr>
          <p:cNvSpPr txBox="1"/>
          <p:nvPr/>
        </p:nvSpPr>
        <p:spPr>
          <a:xfrm>
            <a:off x="4463021" y="7338680"/>
            <a:ext cx="6747646" cy="326777"/>
          </a:xfrm>
          <a:prstGeom prst="rect">
            <a:avLst/>
          </a:prstGeom>
          <a:noFill/>
          <a:ln>
            <a:noFill/>
          </a:ln>
        </p:spPr>
        <p:txBody>
          <a:bodyPr wrap="square" lIns="0" tIns="0" rIns="0" bIns="0" rtlCol="0" anchor="ctr">
            <a:normAutofit/>
          </a:bodyPr>
          <a:lstStyle/>
          <a:p>
            <a:pPr>
              <a:lnSpc>
                <a:spcPct val="150000"/>
              </a:lnSpc>
            </a:pPr>
            <a:endParaRPr lang="ja-JP" altLang="en-US" sz="140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389B5244-67B7-AEDD-8C17-B2EF442704DA}"/>
              </a:ext>
            </a:extLst>
          </p:cNvPr>
          <p:cNvSpPr txBox="1"/>
          <p:nvPr/>
        </p:nvSpPr>
        <p:spPr>
          <a:xfrm>
            <a:off x="11358639" y="7338680"/>
            <a:ext cx="3270251" cy="346532"/>
          </a:xfrm>
          <a:prstGeom prst="rect">
            <a:avLst/>
          </a:prstGeom>
          <a:noFill/>
          <a:ln>
            <a:noFill/>
          </a:ln>
        </p:spPr>
        <p:txBody>
          <a:bodyPr wrap="square" lIns="0" tIns="0" rIns="0" bIns="0" rtlCol="0" anchor="ctr">
            <a:normAutofit/>
          </a:bodyPr>
          <a:lstStyle/>
          <a:p>
            <a:pPr>
              <a:lnSpc>
                <a:spcPct val="150000"/>
              </a:lnSpc>
            </a:pPr>
            <a:endParaRPr lang="ja-JP" altLang="en-US" sz="14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2837F1BE-7619-A6E1-CB7C-0F44A9C74CBC}"/>
              </a:ext>
            </a:extLst>
          </p:cNvPr>
          <p:cNvSpPr txBox="1"/>
          <p:nvPr/>
        </p:nvSpPr>
        <p:spPr>
          <a:xfrm>
            <a:off x="440700" y="7988419"/>
            <a:ext cx="2360706" cy="346534"/>
          </a:xfrm>
          <a:prstGeom prst="rect">
            <a:avLst/>
          </a:prstGeom>
          <a:noFill/>
          <a:ln>
            <a:noFill/>
          </a:ln>
        </p:spPr>
        <p:txBody>
          <a:bodyPr wrap="square" lIns="0" tIns="0" rIns="0" bIns="0" rtlCol="0" anchor="ctr">
            <a:normAutofit/>
          </a:bodyPr>
          <a:lstStyle/>
          <a:p>
            <a:pPr>
              <a:lnSpc>
                <a:spcPct val="150000"/>
              </a:lnSpc>
            </a:pPr>
            <a:endParaRPr lang="ja-JP" altLang="en-US" sz="14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FBEC258D-4CD0-ED04-405A-CB0D1F064EE0}"/>
              </a:ext>
            </a:extLst>
          </p:cNvPr>
          <p:cNvSpPr txBox="1"/>
          <p:nvPr/>
        </p:nvSpPr>
        <p:spPr>
          <a:xfrm>
            <a:off x="2914518" y="7988419"/>
            <a:ext cx="1486533" cy="346533"/>
          </a:xfrm>
          <a:prstGeom prst="rect">
            <a:avLst/>
          </a:prstGeom>
          <a:noFill/>
          <a:ln>
            <a:noFill/>
          </a:ln>
        </p:spPr>
        <p:txBody>
          <a:bodyPr wrap="square" lIns="0" tIns="0" rIns="0" bIns="0" rtlCol="0" anchor="ctr">
            <a:normAutofit/>
          </a:bodyPr>
          <a:lstStyle/>
          <a:p>
            <a:pPr>
              <a:lnSpc>
                <a:spcPct val="150000"/>
              </a:lnSpc>
            </a:pPr>
            <a:endParaRPr lang="ja-JP" altLang="en-US" sz="14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D0E87D77-EB90-1373-7557-088033AC5540}"/>
              </a:ext>
            </a:extLst>
          </p:cNvPr>
          <p:cNvSpPr txBox="1"/>
          <p:nvPr/>
        </p:nvSpPr>
        <p:spPr>
          <a:xfrm>
            <a:off x="4463021" y="7988419"/>
            <a:ext cx="6747646" cy="326777"/>
          </a:xfrm>
          <a:prstGeom prst="rect">
            <a:avLst/>
          </a:prstGeom>
          <a:noFill/>
          <a:ln>
            <a:noFill/>
          </a:ln>
        </p:spPr>
        <p:txBody>
          <a:bodyPr wrap="square" lIns="0" tIns="0" rIns="0" bIns="0" rtlCol="0" anchor="ctr">
            <a:normAutofit/>
          </a:bodyPr>
          <a:lstStyle/>
          <a:p>
            <a:pPr>
              <a:lnSpc>
                <a:spcPct val="150000"/>
              </a:lnSpc>
            </a:pPr>
            <a:endParaRPr lang="ja-JP" altLang="en-US" sz="14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BAD5BB55-5A2D-6391-7DD6-6C8D68F6E16F}"/>
              </a:ext>
            </a:extLst>
          </p:cNvPr>
          <p:cNvSpPr txBox="1"/>
          <p:nvPr/>
        </p:nvSpPr>
        <p:spPr>
          <a:xfrm>
            <a:off x="11358639" y="7988419"/>
            <a:ext cx="3270251" cy="346532"/>
          </a:xfrm>
          <a:prstGeom prst="rect">
            <a:avLst/>
          </a:prstGeom>
          <a:noFill/>
          <a:ln>
            <a:noFill/>
          </a:ln>
        </p:spPr>
        <p:txBody>
          <a:bodyPr wrap="square" lIns="0" tIns="0" rIns="0" bIns="0" rtlCol="0" anchor="ctr">
            <a:normAutofit/>
          </a:bodyPr>
          <a:lstStyle/>
          <a:p>
            <a:pPr>
              <a:lnSpc>
                <a:spcPct val="150000"/>
              </a:lnSpc>
            </a:pPr>
            <a:endParaRPr lang="ja-JP" altLang="en-US" sz="14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48181DCB-B29D-371D-CCA4-EEA334E43E23}"/>
              </a:ext>
            </a:extLst>
          </p:cNvPr>
          <p:cNvSpPr txBox="1"/>
          <p:nvPr/>
        </p:nvSpPr>
        <p:spPr>
          <a:xfrm>
            <a:off x="7875578" y="9231114"/>
            <a:ext cx="6799630" cy="1330619"/>
          </a:xfrm>
          <a:prstGeom prst="rect">
            <a:avLst/>
          </a:prstGeom>
          <a:noFill/>
          <a:ln>
            <a:noFill/>
          </a:ln>
        </p:spPr>
        <p:txBody>
          <a:bodyPr wrap="square" lIns="0" tIns="0" rIns="0" bIns="0" rtlCol="0" anchor="t">
            <a:noAutofit/>
          </a:bodyPr>
          <a:lstStyle/>
          <a:p>
            <a:pPr marL="285750" indent="-285750">
              <a:lnSpc>
                <a:spcPct val="130000"/>
              </a:lnSpc>
              <a:buFont typeface="Arial" panose="020B0604020202020204" pitchFamily="34" charset="0"/>
              <a:buChar char="•"/>
            </a:pPr>
            <a:r>
              <a:rPr lang="ja-JP" altLang="en-US" sz="1300" dirty="0">
                <a:latin typeface="メイリオ" panose="020B0604030504040204" pitchFamily="50" charset="-128"/>
                <a:ea typeface="メイリオ" panose="020B0604030504040204" pitchFamily="50" charset="-128"/>
              </a:rPr>
              <a:t>　</a:t>
            </a:r>
            <a:endParaRPr lang="en-US" altLang="ja-JP" sz="1300" dirty="0">
              <a:latin typeface="メイリオ" panose="020B0604030504040204" pitchFamily="50" charset="-128"/>
              <a:ea typeface="メイリオ" panose="020B0604030504040204" pitchFamily="50" charset="-128"/>
            </a:endParaRPr>
          </a:p>
          <a:p>
            <a:pPr marL="285750" indent="-285750">
              <a:lnSpc>
                <a:spcPct val="130000"/>
              </a:lnSpc>
              <a:buFont typeface="Arial" panose="020B0604020202020204" pitchFamily="34" charset="0"/>
              <a:buChar char="•"/>
            </a:pPr>
            <a:r>
              <a:rPr lang="ja-JP" altLang="en-US" sz="1300" dirty="0">
                <a:latin typeface="メイリオ" panose="020B0604030504040204" pitchFamily="50" charset="-128"/>
                <a:ea typeface="メイリオ" panose="020B0604030504040204" pitchFamily="50" charset="-128"/>
              </a:rPr>
              <a:t>　</a:t>
            </a:r>
            <a:endParaRPr lang="en-US" altLang="ja-JP" sz="1300" dirty="0">
              <a:latin typeface="メイリオ" panose="020B0604030504040204" pitchFamily="50" charset="-128"/>
              <a:ea typeface="メイリオ" panose="020B0604030504040204" pitchFamily="50" charset="-128"/>
            </a:endParaRPr>
          </a:p>
          <a:p>
            <a:pPr marL="285750" indent="-285750">
              <a:lnSpc>
                <a:spcPct val="130000"/>
              </a:lnSpc>
              <a:buFont typeface="Arial" panose="020B0604020202020204" pitchFamily="34" charset="0"/>
              <a:buChar char="•"/>
            </a:pPr>
            <a:r>
              <a:rPr lang="ja-JP" altLang="en-US" sz="1300" dirty="0">
                <a:latin typeface="メイリオ" panose="020B0604030504040204" pitchFamily="50" charset="-128"/>
                <a:ea typeface="メイリオ" panose="020B0604030504040204" pitchFamily="50" charset="-128"/>
              </a:rPr>
              <a:t>　</a:t>
            </a:r>
            <a:endParaRPr lang="en-US" altLang="ja-JP" sz="1300" dirty="0">
              <a:latin typeface="メイリオ" panose="020B0604030504040204" pitchFamily="50" charset="-128"/>
              <a:ea typeface="メイリオ" panose="020B0604030504040204" pitchFamily="50" charset="-128"/>
            </a:endParaRPr>
          </a:p>
          <a:p>
            <a:pPr marL="285750" indent="-285750">
              <a:lnSpc>
                <a:spcPct val="130000"/>
              </a:lnSpc>
              <a:buFont typeface="Arial" panose="020B0604020202020204" pitchFamily="34" charset="0"/>
              <a:buChar char="•"/>
            </a:pPr>
            <a:r>
              <a:rPr lang="ja-JP" altLang="en-US" sz="1300" dirty="0">
                <a:latin typeface="メイリオ" panose="020B0604030504040204" pitchFamily="50" charset="-128"/>
                <a:ea typeface="メイリオ" panose="020B0604030504040204" pitchFamily="50" charset="-128"/>
              </a:rPr>
              <a:t>　</a:t>
            </a:r>
            <a:endParaRPr lang="en-US" altLang="ja-JP" sz="1300" dirty="0">
              <a:latin typeface="メイリオ" panose="020B0604030504040204" pitchFamily="50" charset="-128"/>
              <a:ea typeface="メイリオ" panose="020B0604030504040204" pitchFamily="50" charset="-128"/>
            </a:endParaRPr>
          </a:p>
          <a:p>
            <a:pPr marL="285750" indent="-285750">
              <a:lnSpc>
                <a:spcPct val="130000"/>
              </a:lnSpc>
              <a:buFont typeface="Arial" panose="020B0604020202020204" pitchFamily="34" charset="0"/>
              <a:buChar char="•"/>
            </a:pPr>
            <a:r>
              <a:rPr lang="ja-JP" altLang="en-US" sz="1300" dirty="0">
                <a:latin typeface="メイリオ" panose="020B0604030504040204" pitchFamily="50" charset="-128"/>
                <a:ea typeface="メイリオ" panose="020B0604030504040204" pitchFamily="50" charset="-128"/>
              </a:rPr>
              <a:t>　</a:t>
            </a:r>
          </a:p>
        </p:txBody>
      </p:sp>
      <p:sp>
        <p:nvSpPr>
          <p:cNvPr id="23" name="テキスト ボックス 22">
            <a:extLst>
              <a:ext uri="{FF2B5EF4-FFF2-40B4-BE49-F238E27FC236}">
                <a16:creationId xmlns:a16="http://schemas.microsoft.com/office/drawing/2014/main" id="{DA964AA4-D559-5900-0157-6D08F1769F03}"/>
              </a:ext>
            </a:extLst>
          </p:cNvPr>
          <p:cNvSpPr txBox="1"/>
          <p:nvPr/>
        </p:nvSpPr>
        <p:spPr>
          <a:xfrm>
            <a:off x="7938732" y="222446"/>
            <a:ext cx="1796235" cy="216012"/>
          </a:xfrm>
          <a:prstGeom prst="rect">
            <a:avLst/>
          </a:prstGeom>
          <a:noFill/>
          <a:ln>
            <a:noFill/>
          </a:ln>
        </p:spPr>
        <p:txBody>
          <a:bodyPr wrap="square" lIns="0" tIns="0" rIns="0" bIns="0" rtlCol="0" anchor="ctr">
            <a:normAutofit fontScale="92500"/>
          </a:bodyPr>
          <a:lstStyle/>
          <a:p>
            <a:pPr>
              <a:lnSpc>
                <a:spcPct val="150000"/>
              </a:lnSpc>
            </a:pPr>
            <a:endParaRPr lang="ja-JP" altLang="en-US" sz="1100"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8A452FF6-7CDC-D547-9CBA-ABD924C86CF0}"/>
              </a:ext>
            </a:extLst>
          </p:cNvPr>
          <p:cNvSpPr txBox="1"/>
          <p:nvPr/>
        </p:nvSpPr>
        <p:spPr>
          <a:xfrm>
            <a:off x="7938732" y="489146"/>
            <a:ext cx="1796235" cy="216012"/>
          </a:xfrm>
          <a:prstGeom prst="rect">
            <a:avLst/>
          </a:prstGeom>
          <a:noFill/>
          <a:ln>
            <a:noFill/>
          </a:ln>
        </p:spPr>
        <p:txBody>
          <a:bodyPr wrap="square" lIns="0" tIns="0" rIns="0" bIns="0" rtlCol="0" anchor="ctr">
            <a:normAutofit fontScale="92500"/>
          </a:bodyPr>
          <a:lstStyle/>
          <a:p>
            <a:pPr>
              <a:lnSpc>
                <a:spcPct val="150000"/>
              </a:lnSpc>
            </a:pPr>
            <a:endParaRPr lang="ja-JP" altLang="en-US" sz="1100" dirty="0">
              <a:latin typeface="メイリオ" panose="020B0604030504040204" pitchFamily="50" charset="-128"/>
              <a:ea typeface="メイリオ" panose="020B0604030504040204" pitchFamily="50" charset="-128"/>
            </a:endParaRPr>
          </a:p>
        </p:txBody>
      </p:sp>
      <p:sp>
        <p:nvSpPr>
          <p:cNvPr id="26" name="正方形/長方形 25">
            <a:hlinkClick r:id="rId8"/>
            <a:extLst>
              <a:ext uri="{FF2B5EF4-FFF2-40B4-BE49-F238E27FC236}">
                <a16:creationId xmlns:a16="http://schemas.microsoft.com/office/drawing/2014/main" id="{08BE4B1A-126C-179B-1811-C82B9A66EEAC}"/>
              </a:ext>
            </a:extLst>
          </p:cNvPr>
          <p:cNvSpPr/>
          <p:nvPr/>
        </p:nvSpPr>
        <p:spPr>
          <a:xfrm>
            <a:off x="10969767" y="2976648"/>
            <a:ext cx="851116" cy="8125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hlinkClick r:id="rId8"/>
            <a:extLst>
              <a:ext uri="{FF2B5EF4-FFF2-40B4-BE49-F238E27FC236}">
                <a16:creationId xmlns:a16="http://schemas.microsoft.com/office/drawing/2014/main" id="{D8DD2B0D-32F5-0444-84F0-5B9EA730C058}"/>
              </a:ext>
            </a:extLst>
          </p:cNvPr>
          <p:cNvSpPr/>
          <p:nvPr/>
        </p:nvSpPr>
        <p:spPr>
          <a:xfrm>
            <a:off x="12821371" y="2995100"/>
            <a:ext cx="851116" cy="8125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hlinkClick r:id="rId8"/>
            <a:extLst>
              <a:ext uri="{FF2B5EF4-FFF2-40B4-BE49-F238E27FC236}">
                <a16:creationId xmlns:a16="http://schemas.microsoft.com/office/drawing/2014/main" id="{BF9E75FC-B6FC-451E-C6A7-CA9ACB1AC7AA}"/>
              </a:ext>
            </a:extLst>
          </p:cNvPr>
          <p:cNvSpPr/>
          <p:nvPr/>
        </p:nvSpPr>
        <p:spPr>
          <a:xfrm>
            <a:off x="13717545" y="2938280"/>
            <a:ext cx="851116" cy="8125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a:hlinkClick r:id="rId9"/>
            <a:extLst>
              <a:ext uri="{FF2B5EF4-FFF2-40B4-BE49-F238E27FC236}">
                <a16:creationId xmlns:a16="http://schemas.microsoft.com/office/drawing/2014/main" id="{2A8A6C20-60F5-EB97-92AE-BCCCBE6F14AF}"/>
              </a:ext>
            </a:extLst>
          </p:cNvPr>
          <p:cNvSpPr/>
          <p:nvPr/>
        </p:nvSpPr>
        <p:spPr>
          <a:xfrm>
            <a:off x="11915982" y="2976750"/>
            <a:ext cx="851116" cy="8125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a:hlinkClick r:id="rId10"/>
            <a:extLst>
              <a:ext uri="{FF2B5EF4-FFF2-40B4-BE49-F238E27FC236}">
                <a16:creationId xmlns:a16="http://schemas.microsoft.com/office/drawing/2014/main" id="{33E78C5B-CA66-C55A-7A80-B84AD564E4D6}"/>
              </a:ext>
            </a:extLst>
          </p:cNvPr>
          <p:cNvSpPr/>
          <p:nvPr/>
        </p:nvSpPr>
        <p:spPr>
          <a:xfrm>
            <a:off x="12812156" y="3004047"/>
            <a:ext cx="851116" cy="8125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a:hlinkClick r:id="rId11"/>
            <a:extLst>
              <a:ext uri="{FF2B5EF4-FFF2-40B4-BE49-F238E27FC236}">
                <a16:creationId xmlns:a16="http://schemas.microsoft.com/office/drawing/2014/main" id="{213E929A-91B9-7D04-936D-5641CD295EEF}"/>
              </a:ext>
            </a:extLst>
          </p:cNvPr>
          <p:cNvSpPr/>
          <p:nvPr/>
        </p:nvSpPr>
        <p:spPr>
          <a:xfrm>
            <a:off x="13684676" y="3017242"/>
            <a:ext cx="851116" cy="8125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55" name="表 54">
            <a:extLst>
              <a:ext uri="{FF2B5EF4-FFF2-40B4-BE49-F238E27FC236}">
                <a16:creationId xmlns:a16="http://schemas.microsoft.com/office/drawing/2014/main" id="{7F8BEA12-F2C7-A770-EDBE-0119707C9C0D}"/>
              </a:ext>
            </a:extLst>
          </p:cNvPr>
          <p:cNvGraphicFramePr>
            <a:graphicFrameLocks noGrp="1"/>
          </p:cNvGraphicFramePr>
          <p:nvPr>
            <p:extLst>
              <p:ext uri="{D42A27DB-BD31-4B8C-83A1-F6EECF244321}">
                <p14:modId xmlns:p14="http://schemas.microsoft.com/office/powerpoint/2010/main" val="1980122859"/>
              </p:ext>
            </p:extLst>
          </p:nvPr>
        </p:nvGraphicFramePr>
        <p:xfrm>
          <a:off x="258331" y="8976360"/>
          <a:ext cx="7125505" cy="1641700"/>
        </p:xfrm>
        <a:graphic>
          <a:graphicData uri="http://schemas.openxmlformats.org/drawingml/2006/table">
            <a:tbl>
              <a:tblPr firstRow="1" bandRow="1">
                <a:tableStyleId>{5C22544A-7EE6-4342-B048-85BDC9FD1C3A}</a:tableStyleId>
              </a:tblPr>
              <a:tblGrid>
                <a:gridCol w="357505">
                  <a:extLst>
                    <a:ext uri="{9D8B030D-6E8A-4147-A177-3AD203B41FA5}">
                      <a16:colId xmlns:a16="http://schemas.microsoft.com/office/drawing/2014/main" val="2985582507"/>
                    </a:ext>
                  </a:extLst>
                </a:gridCol>
                <a:gridCol w="6768000">
                  <a:extLst>
                    <a:ext uri="{9D8B030D-6E8A-4147-A177-3AD203B41FA5}">
                      <a16:colId xmlns:a16="http://schemas.microsoft.com/office/drawing/2014/main" val="3708341722"/>
                    </a:ext>
                  </a:extLst>
                </a:gridCol>
              </a:tblGrid>
              <a:tr h="328340">
                <a:tc>
                  <a:txBody>
                    <a:bodyPr/>
                    <a:lstStyle/>
                    <a:p>
                      <a:pPr algn="ctr"/>
                      <a:r>
                        <a:rPr kumimoji="1" lang="ja-JP" altLang="en-US" sz="1200" b="0" dirty="0">
                          <a:solidFill>
                            <a:schemeClr val="bg1">
                              <a:lumMod val="95000"/>
                            </a:schemeClr>
                          </a:solidFill>
                          <a:latin typeface="Meiryo" panose="020B0604030504040204" pitchFamily="34" charset="-128"/>
                          <a:ea typeface="Meiryo" panose="020B0604030504040204" pitchFamily="34" charset="-128"/>
                        </a:rPr>
                        <a:t>✔︎</a:t>
                      </a:r>
                    </a:p>
                  </a:txBody>
                  <a:tcPr marT="72000" marB="36000" anchor="b">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ja-JP" altLang="ja-JP" sz="1100" b="0" dirty="0">
                          <a:solidFill>
                            <a:schemeClr val="tx1"/>
                          </a:solidFill>
                          <a:latin typeface="Meiryo" panose="020B0604030504040204" pitchFamily="34" charset="-128"/>
                          <a:ea typeface="Meiryo" panose="020B0604030504040204" pitchFamily="34" charset="-128"/>
                        </a:rPr>
                        <a:t>備蓄品の整備はできているか？</a:t>
                      </a:r>
                      <a:endParaRPr lang="en-US" altLang="ja-JP" sz="1100" b="0" dirty="0">
                        <a:solidFill>
                          <a:schemeClr val="tx1"/>
                        </a:solidFill>
                        <a:latin typeface="Meiryo" panose="020B0604030504040204" pitchFamily="34" charset="-128"/>
                        <a:ea typeface="Meiryo" panose="020B0604030504040204" pitchFamily="34" charset="-128"/>
                      </a:endParaRPr>
                    </a:p>
                  </a:txBody>
                  <a:tcPr marT="72000" marB="36000" anchor="b">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48010683"/>
                  </a:ext>
                </a:extLst>
              </a:tr>
              <a:tr h="328340">
                <a:tc>
                  <a:txBody>
                    <a:bodyPr/>
                    <a:lstStyle/>
                    <a:p>
                      <a:pPr marL="0" marR="0" lvl="0" indent="0" algn="ctr" defTabSz="142555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bg1">
                              <a:lumMod val="95000"/>
                            </a:schemeClr>
                          </a:solidFill>
                          <a:latin typeface="Meiryo" panose="020B0604030504040204" pitchFamily="34" charset="-128"/>
                          <a:ea typeface="Meiryo" panose="020B0604030504040204" pitchFamily="34" charset="-128"/>
                        </a:rPr>
                        <a:t>✔︎</a:t>
                      </a:r>
                    </a:p>
                  </a:txBody>
                  <a:tcPr marT="72000" marB="36000" anchor="b">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ja-JP" altLang="ja-JP" sz="1100" dirty="0">
                          <a:latin typeface="メイリオ" panose="020B0604030504040204" pitchFamily="50" charset="-128"/>
                          <a:ea typeface="メイリオ" panose="020B0604030504040204" pitchFamily="50" charset="-128"/>
                        </a:rPr>
                        <a:t>従業員の安否</a:t>
                      </a:r>
                      <a:r>
                        <a:rPr lang="ja-JP" altLang="en-US" sz="1100" dirty="0">
                          <a:latin typeface="メイリオ" panose="020B0604030504040204" pitchFamily="50" charset="-128"/>
                          <a:ea typeface="メイリオ" panose="020B0604030504040204" pitchFamily="50" charset="-128"/>
                        </a:rPr>
                        <a:t>確認は実施できるか？担当者は決まっているか？</a:t>
                      </a:r>
                      <a:endParaRPr lang="en-US" altLang="ja-JP" sz="1100" dirty="0">
                        <a:latin typeface="メイリオ" panose="020B0604030504040204" pitchFamily="50" charset="-128"/>
                        <a:ea typeface="メイリオ" panose="020B0604030504040204" pitchFamily="50" charset="-128"/>
                      </a:endParaRPr>
                    </a:p>
                  </a:txBody>
                  <a:tcPr marT="72000" marB="36000" anchor="b">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70835"/>
                  </a:ext>
                </a:extLst>
              </a:tr>
              <a:tr h="328340">
                <a:tc>
                  <a:txBody>
                    <a:bodyPr/>
                    <a:lstStyle/>
                    <a:p>
                      <a:pPr marL="0" marR="0" lvl="0" indent="0" algn="ctr" defTabSz="1425550" rtl="0" eaLnBrk="1" fontAlgn="auto" latinLnBrk="0" hangingPunct="1">
                        <a:lnSpc>
                          <a:spcPct val="100000"/>
                        </a:lnSpc>
                        <a:spcBef>
                          <a:spcPts val="0"/>
                        </a:spcBef>
                        <a:spcAft>
                          <a:spcPts val="0"/>
                        </a:spcAft>
                        <a:buClrTx/>
                        <a:buSzTx/>
                        <a:buFontTx/>
                        <a:buNone/>
                        <a:tabLst/>
                        <a:defRPr/>
                      </a:pPr>
                      <a:r>
                        <a:rPr kumimoji="1" lang="ja-JP" altLang="en-US" sz="1200" b="0">
                          <a:solidFill>
                            <a:schemeClr val="bg1">
                              <a:lumMod val="95000"/>
                            </a:schemeClr>
                          </a:solidFill>
                          <a:latin typeface="Meiryo" panose="020B0604030504040204" pitchFamily="34" charset="-128"/>
                          <a:ea typeface="Meiryo" panose="020B0604030504040204" pitchFamily="34" charset="-128"/>
                        </a:rPr>
                        <a:t>✔︎</a:t>
                      </a:r>
                    </a:p>
                  </a:txBody>
                  <a:tcPr marT="72000" marB="36000" anchor="b">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ja-JP" altLang="ja-JP" sz="1100" dirty="0">
                          <a:latin typeface="メイリオ" panose="020B0604030504040204" pitchFamily="50" charset="-128"/>
                          <a:ea typeface="メイリオ" panose="020B0604030504040204" pitchFamily="50" charset="-128"/>
                        </a:rPr>
                        <a:t>重要情報のバックアップ、機器の整備はできているか</a:t>
                      </a:r>
                      <a:r>
                        <a:rPr lang="ja-JP" altLang="en-US" sz="1100" dirty="0">
                          <a:latin typeface="メイリオ" panose="020B0604030504040204" pitchFamily="50" charset="-128"/>
                          <a:ea typeface="メイリオ" panose="020B0604030504040204" pitchFamily="50" charset="-128"/>
                        </a:rPr>
                        <a:t>？</a:t>
                      </a:r>
                      <a:r>
                        <a:rPr lang="ja-JP" altLang="ja-JP"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PC/</a:t>
                      </a:r>
                      <a:r>
                        <a:rPr lang="ja-JP" altLang="ja-JP" sz="900" dirty="0">
                          <a:latin typeface="メイリオ" panose="020B0604030504040204" pitchFamily="50" charset="-128"/>
                          <a:ea typeface="メイリオ" panose="020B0604030504040204" pitchFamily="50" charset="-128"/>
                        </a:rPr>
                        <a:t>複合機</a:t>
                      </a:r>
                      <a:r>
                        <a:rPr lang="en-US" altLang="ja-JP" sz="900" dirty="0">
                          <a:latin typeface="メイリオ" panose="020B0604030504040204" pitchFamily="50" charset="-128"/>
                          <a:ea typeface="メイリオ" panose="020B0604030504040204" pitchFamily="50" charset="-128"/>
                        </a:rPr>
                        <a:t>/</a:t>
                      </a:r>
                      <a:r>
                        <a:rPr lang="ja-JP" altLang="ja-JP" sz="900" dirty="0">
                          <a:latin typeface="メイリオ" panose="020B0604030504040204" pitchFamily="50" charset="-128"/>
                          <a:ea typeface="メイリオ" panose="020B0604030504040204" pitchFamily="50" charset="-128"/>
                        </a:rPr>
                        <a:t>電話</a:t>
                      </a:r>
                      <a:r>
                        <a:rPr lang="en-US" altLang="ja-JP" sz="900" dirty="0">
                          <a:latin typeface="メイリオ" panose="020B0604030504040204" pitchFamily="50" charset="-128"/>
                          <a:ea typeface="メイリオ" panose="020B0604030504040204" pitchFamily="50" charset="-128"/>
                        </a:rPr>
                        <a:t>/</a:t>
                      </a:r>
                      <a:r>
                        <a:rPr lang="ja-JP" altLang="ja-JP" sz="900" dirty="0">
                          <a:latin typeface="メイリオ" panose="020B0604030504040204" pitchFamily="50" charset="-128"/>
                          <a:ea typeface="メイリオ" panose="020B0604030504040204" pitchFamily="50" charset="-128"/>
                        </a:rPr>
                        <a:t>非常用電源</a:t>
                      </a:r>
                      <a:r>
                        <a:rPr lang="en-US" altLang="ja-JP" sz="900" dirty="0">
                          <a:latin typeface="メイリオ" panose="020B0604030504040204" pitchFamily="50" charset="-128"/>
                          <a:ea typeface="メイリオ" panose="020B0604030504040204" pitchFamily="50" charset="-128"/>
                        </a:rPr>
                        <a:t>/</a:t>
                      </a:r>
                      <a:r>
                        <a:rPr lang="ja-JP" altLang="ja-JP" sz="900" dirty="0">
                          <a:latin typeface="メイリオ" panose="020B0604030504040204" pitchFamily="50" charset="-128"/>
                          <a:ea typeface="メイリオ" panose="020B0604030504040204" pitchFamily="50" charset="-128"/>
                        </a:rPr>
                        <a:t>テレワーク対応機器</a:t>
                      </a:r>
                      <a:r>
                        <a:rPr lang="ja-JP" altLang="en-US" sz="900" dirty="0">
                          <a:latin typeface="メイリオ" panose="020B0604030504040204" pitchFamily="50" charset="-128"/>
                          <a:ea typeface="メイリオ" panose="020B0604030504040204" pitchFamily="50" charset="-128"/>
                        </a:rPr>
                        <a:t>等</a:t>
                      </a:r>
                      <a:r>
                        <a:rPr lang="ja-JP" altLang="ja-JP" sz="9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txBody>
                  <a:tcPr marT="72000" marB="36000" anchor="b">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40282859"/>
                  </a:ext>
                </a:extLst>
              </a:tr>
              <a:tr h="328340">
                <a:tc>
                  <a:txBody>
                    <a:bodyPr/>
                    <a:lstStyle/>
                    <a:p>
                      <a:pPr marL="0" marR="0" lvl="0" indent="0" algn="ctr" defTabSz="1425550" rtl="0" eaLnBrk="1" fontAlgn="auto" latinLnBrk="0" hangingPunct="1">
                        <a:lnSpc>
                          <a:spcPct val="100000"/>
                        </a:lnSpc>
                        <a:spcBef>
                          <a:spcPts val="0"/>
                        </a:spcBef>
                        <a:spcAft>
                          <a:spcPts val="0"/>
                        </a:spcAft>
                        <a:buClrTx/>
                        <a:buSzTx/>
                        <a:buFontTx/>
                        <a:buNone/>
                        <a:tabLst/>
                        <a:defRPr/>
                      </a:pPr>
                      <a:r>
                        <a:rPr kumimoji="1" lang="ja-JP" altLang="en-US" sz="1200" b="0">
                          <a:solidFill>
                            <a:schemeClr val="bg1">
                              <a:lumMod val="95000"/>
                            </a:schemeClr>
                          </a:solidFill>
                          <a:latin typeface="Meiryo" panose="020B0604030504040204" pitchFamily="34" charset="-128"/>
                          <a:ea typeface="Meiryo" panose="020B0604030504040204" pitchFamily="34" charset="-128"/>
                        </a:rPr>
                        <a:t>✔︎</a:t>
                      </a:r>
                    </a:p>
                  </a:txBody>
                  <a:tcPr marT="72000" marB="36000" anchor="b">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ja-JP" altLang="ja-JP" sz="1100" dirty="0">
                          <a:latin typeface="メイリオ" panose="020B0604030504040204" pitchFamily="50" charset="-128"/>
                          <a:ea typeface="メイリオ" panose="020B0604030504040204" pitchFamily="50" charset="-128"/>
                        </a:rPr>
                        <a:t>落下物の防止対策はできているか？耐震設備は万全か？</a:t>
                      </a:r>
                      <a:endParaRPr lang="en-US" altLang="ja-JP" sz="1100" dirty="0">
                        <a:latin typeface="メイリオ" panose="020B0604030504040204" pitchFamily="50" charset="-128"/>
                        <a:ea typeface="メイリオ" panose="020B0604030504040204" pitchFamily="50" charset="-128"/>
                      </a:endParaRPr>
                    </a:p>
                  </a:txBody>
                  <a:tcPr marT="72000" marB="36000" anchor="b">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05060031"/>
                  </a:ext>
                </a:extLst>
              </a:tr>
              <a:tr h="328340">
                <a:tc>
                  <a:txBody>
                    <a:bodyPr/>
                    <a:lstStyle/>
                    <a:p>
                      <a:pPr marL="0" marR="0" lvl="0" indent="0" algn="ctr" defTabSz="1425550" rtl="0" eaLnBrk="1" fontAlgn="auto" latinLnBrk="0" hangingPunct="1">
                        <a:lnSpc>
                          <a:spcPct val="100000"/>
                        </a:lnSpc>
                        <a:spcBef>
                          <a:spcPts val="0"/>
                        </a:spcBef>
                        <a:spcAft>
                          <a:spcPts val="0"/>
                        </a:spcAft>
                        <a:buClrTx/>
                        <a:buSzTx/>
                        <a:buFontTx/>
                        <a:buNone/>
                        <a:tabLst/>
                        <a:defRPr/>
                      </a:pPr>
                      <a:r>
                        <a:rPr kumimoji="1" lang="ja-JP" altLang="en-US" sz="1200" b="0">
                          <a:solidFill>
                            <a:schemeClr val="bg1">
                              <a:lumMod val="95000"/>
                            </a:schemeClr>
                          </a:solidFill>
                          <a:latin typeface="Meiryo" panose="020B0604030504040204" pitchFamily="34" charset="-128"/>
                          <a:ea typeface="Meiryo" panose="020B0604030504040204" pitchFamily="34" charset="-128"/>
                        </a:rPr>
                        <a:t>✔︎</a:t>
                      </a:r>
                    </a:p>
                  </a:txBody>
                  <a:tcPr marT="72000" marB="36000" anchor="b">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rPr>
                        <a:t>従業員向けに、一斉帰宅抑制や家族間の安否確認、自宅での備蓄品整備等の啓発ができているか？</a:t>
                      </a:r>
                      <a:r>
                        <a:rPr lang="ja-JP" altLang="ja-JP" sz="1100" dirty="0">
                          <a:highlight>
                            <a:srgbClr val="FFFF00"/>
                          </a:highlight>
                          <a:latin typeface="メイリオ" panose="020B0604030504040204" pitchFamily="50" charset="-128"/>
                          <a:ea typeface="メイリオ" panose="020B0604030504040204" pitchFamily="50" charset="-128"/>
                        </a:rPr>
                        <a:t> </a:t>
                      </a:r>
                    </a:p>
                  </a:txBody>
                  <a:tcPr marT="72000" marB="36000" anchor="b">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2122616"/>
                  </a:ext>
                </a:extLst>
              </a:tr>
            </a:tbl>
          </a:graphicData>
        </a:graphic>
      </p:graphicFrame>
    </p:spTree>
    <p:extLst>
      <p:ext uri="{BB962C8B-B14F-4D97-AF65-F5344CB8AC3E}">
        <p14:creationId xmlns:p14="http://schemas.microsoft.com/office/powerpoint/2010/main" val="1766288641"/>
      </p:ext>
    </p:extLst>
  </p:cSld>
  <p:clrMapOvr>
    <a:masterClrMapping/>
  </p:clrMapOvr>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2743</TotalTime>
  <Words>546</Words>
  <Application>Microsoft Office PowerPoint</Application>
  <PresentationFormat>ユーザー設定</PresentationFormat>
  <Paragraphs>74</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vt:i4>
      </vt:variant>
    </vt:vector>
  </HeadingPairs>
  <TitlesOfParts>
    <vt:vector size="11" baseType="lpstr">
      <vt:lpstr>システムフォント（レギュラー）</vt:lpstr>
      <vt:lpstr>Meiryo</vt:lpstr>
      <vt:lpstr>Meiryo</vt:lpstr>
      <vt:lpstr>游ゴシック</vt:lpstr>
      <vt:lpstr>Arial</vt:lpstr>
      <vt:lpstr>Calibri</vt:lpstr>
      <vt:lpstr>Calibri Light</vt:lpstr>
      <vt:lpstr>Wingdings</vt:lpstr>
      <vt:lpstr>1_デザインの設定</vt:lpstr>
      <vt:lpstr>Office 2013 - 2022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土本 亜希子</dc:creator>
  <cp:lastModifiedBy>植竹 涼子</cp:lastModifiedBy>
  <cp:revision>104</cp:revision>
  <cp:lastPrinted>2025-08-07T02:12:19Z</cp:lastPrinted>
  <dcterms:created xsi:type="dcterms:W3CDTF">2019-10-15T07:51:28Z</dcterms:created>
  <dcterms:modified xsi:type="dcterms:W3CDTF">2025-08-13T07:16:55Z</dcterms:modified>
</cp:coreProperties>
</file>